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6" r:id="rId6"/>
    <p:sldId id="270" r:id="rId7"/>
    <p:sldId id="261" r:id="rId8"/>
    <p:sldId id="260" r:id="rId9"/>
    <p:sldId id="272" r:id="rId10"/>
    <p:sldId id="263" r:id="rId11"/>
    <p:sldId id="264" r:id="rId12"/>
    <p:sldId id="265" r:id="rId13"/>
    <p:sldId id="276" r:id="rId14"/>
    <p:sldId id="277" r:id="rId15"/>
    <p:sldId id="278" r:id="rId16"/>
    <p:sldId id="267" r:id="rId17"/>
    <p:sldId id="262" r:id="rId18"/>
    <p:sldId id="271" r:id="rId19"/>
    <p:sldId id="279" r:id="rId20"/>
  </p:sldIdLst>
  <p:sldSz cx="9144000" cy="5143500" type="screen16x9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0" d="100"/>
          <a:sy n="140" d="100"/>
        </p:scale>
        <p:origin x="774" y="1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107040" tIns="53520" rIns="107040" bIns="53520"/>
          <a:lstStyle>
            <a:lvl1pPr algn="l">
              <a:defRPr sz="1400"/>
            </a:lvl1pPr>
          </a:lstStyle>
          <a:p>
            <a:pPr lvl="0">
              <a:defRPr/>
            </a:pPr>
            <a:r>
              <a:rPr lang="ko-KR" altLang="en-US"/>
              <a:t>드론 비행 절차 및 안전 안내서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919" y="0"/>
            <a:ext cx="2945659" cy="498135"/>
          </a:xfrm>
          <a:prstGeom prst="rect">
            <a:avLst/>
          </a:prstGeom>
        </p:spPr>
        <p:txBody>
          <a:bodyPr vert="horz" lIns="107040" tIns="53520" rIns="107040" bIns="53520"/>
          <a:lstStyle>
            <a:lvl1pPr algn="r">
              <a:defRPr sz="1400"/>
            </a:lvl1pPr>
          </a:lstStyle>
          <a:p>
            <a:pPr lvl="0">
              <a:defRPr/>
            </a:pPr>
            <a:fld id="{670243E1-C784-4DEE-929F-A0B8A9D533DD}" type="datetime1">
              <a:rPr lang="ko-KR" altLang="en-US"/>
              <a:pPr lvl="0">
                <a:defRPr/>
              </a:pPr>
              <a:t>2026-06-17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107040" tIns="53520" rIns="107040" bIns="53520" anchor="b"/>
          <a:lstStyle>
            <a:lvl1pPr algn="l">
              <a:defRPr sz="14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919" y="9430091"/>
            <a:ext cx="2945659" cy="498134"/>
          </a:xfrm>
          <a:prstGeom prst="rect">
            <a:avLst/>
          </a:prstGeom>
        </p:spPr>
        <p:txBody>
          <a:bodyPr vert="horz" lIns="107040" tIns="53520" rIns="107040" bIns="53520" anchor="b"/>
          <a:lstStyle>
            <a:lvl1pPr algn="r">
              <a:defRPr sz="1400"/>
            </a:lvl1pPr>
          </a:lstStyle>
          <a:p>
            <a:pPr lvl="0">
              <a:defRPr/>
            </a:pPr>
            <a:fld id="{17A9C205-699A-47BD-8A48-76CD269F07A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40" tIns="53520" rIns="107040" bIns="53520"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40" tIns="53520" rIns="107040" bIns="53520"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40" tIns="53520" rIns="107040" bIns="53520"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40" tIns="53520" rIns="107040" bIns="53520"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19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25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40" tIns="53520" rIns="107040" bIns="5352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88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38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6182B-8B75-A5C9-FE5B-B9E388D4D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639D0C-4139-D97D-4D4C-BA036EC1E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B877D4-3379-502C-26F4-366D83EF8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7040" tIns="53520" rIns="107040" bIns="5352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6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40" tIns="53520" rIns="107040" bIns="53520"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40" tIns="53520" rIns="107040" bIns="53520"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40" tIns="53520" rIns="107040" bIns="53520"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40" tIns="53520" rIns="107040" bIns="53520"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40" tIns="53520" rIns="107040" bIns="53520"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40" tIns="53520" rIns="107040" bIns="53520"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40" tIns="53520" rIns="107040" bIns="53520"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040" tIns="53520" rIns="107040" bIns="53520"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one.onestop.go.k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slide" Target="slide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one.onestop.go.k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im.koca.go.kr/xNotam/?type=map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26208" y="1329894"/>
            <a:ext cx="4322179" cy="775097"/>
          </a:xfrm>
          <a:prstGeom prst="rect">
            <a:avLst/>
          </a:prstGeom>
          <a:noFill/>
          <a:ln/>
        </p:spPr>
        <p:txBody>
          <a:bodyPr wrap="square" lIns="0" tIns="0" rIns="0" bIns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ko-KR" altLang="en-US" sz="2400" b="1" dirty="0">
                <a:solidFill>
                  <a:srgbClr val="091C53"/>
                </a:solidFill>
                <a:latin typeface="+mj-ea"/>
                <a:ea typeface="+mj-ea"/>
                <a:cs typeface="Instrument Sans SemiBold"/>
              </a:rPr>
              <a:t>한국항공대학교</a:t>
            </a:r>
          </a:p>
          <a:p>
            <a:pPr marL="0" indent="0" algn="l">
              <a:lnSpc>
                <a:spcPct val="104000"/>
              </a:lnSpc>
              <a:buNone/>
              <a:defRPr/>
            </a:pPr>
            <a:r>
              <a:rPr lang="ko-KR" altLang="en-US" sz="2400" b="1" dirty="0" err="1">
                <a:solidFill>
                  <a:srgbClr val="091C53"/>
                </a:solidFill>
                <a:latin typeface="+mj-ea"/>
                <a:ea typeface="+mj-ea"/>
                <a:cs typeface="Instrument Sans SemiBold"/>
              </a:rPr>
              <a:t>드론</a:t>
            </a:r>
            <a:r>
              <a:rPr lang="ko-KR" altLang="en-US" sz="2400" b="1" dirty="0">
                <a:solidFill>
                  <a:srgbClr val="091C53"/>
                </a:solidFill>
                <a:latin typeface="+mj-ea"/>
                <a:ea typeface="+mj-ea"/>
                <a:cs typeface="Instrument Sans SemiBold"/>
              </a:rPr>
              <a:t> 비행절차 및 </a:t>
            </a:r>
            <a:r>
              <a:rPr lang="ko-KR" altLang="en-US" sz="2400" b="1">
                <a:solidFill>
                  <a:srgbClr val="091C53"/>
                </a:solidFill>
                <a:latin typeface="+mj-ea"/>
                <a:ea typeface="+mj-ea"/>
                <a:cs typeface="Instrument Sans SemiBold"/>
              </a:rPr>
              <a:t>안전 가이드</a:t>
            </a:r>
            <a:endParaRPr lang="ko-KR" sz="2400" b="1" dirty="0">
              <a:latin typeface="+mj-ea"/>
              <a:ea typeface="+mj-ea"/>
            </a:endParaRPr>
          </a:p>
        </p:txBody>
      </p:sp>
      <p:sp>
        <p:nvSpPr>
          <p:cNvPr id="4" name="Text 1"/>
          <p:cNvSpPr/>
          <p:nvPr/>
        </p:nvSpPr>
        <p:spPr>
          <a:xfrm>
            <a:off x="226208" y="2291026"/>
            <a:ext cx="4722763" cy="396925"/>
          </a:xfrm>
          <a:prstGeom prst="rect">
            <a:avLst/>
          </a:prstGeom>
          <a:noFill/>
          <a:ln/>
        </p:spPr>
        <p:txBody>
          <a:bodyPr wrap="square" lIns="0" tIns="0" rIns="0" bIns="0" anchor="t">
            <a:noAutofit/>
          </a:bodyPr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ko-KR" altLang="en-US" sz="1200" b="1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학생·교직원용 합법적 드론 비행 가이드 </a:t>
            </a:r>
          </a:p>
          <a:p>
            <a:pPr marL="0" indent="0" algn="l">
              <a:lnSpc>
                <a:spcPct val="133000"/>
              </a:lnSpc>
              <a:buNone/>
              <a:defRPr/>
            </a:pPr>
            <a:r>
              <a:rPr lang="ko-KR" altLang="en-US" sz="1200" b="1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항공안전법을 준수하며 안전하게 비행을 시작하세요.</a:t>
            </a:r>
            <a:endParaRPr lang="ko-KR" sz="1200" b="1">
              <a:latin typeface="+mj-ea"/>
              <a:ea typeface="+mj-ea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26207" y="2832238"/>
            <a:ext cx="829761" cy="323917"/>
          </a:xfrm>
          <a:prstGeom prst="roundRect">
            <a:avLst>
              <a:gd name="adj" fmla="val 38297"/>
            </a:avLst>
          </a:prstGeom>
          <a:solidFill>
            <a:srgbClr val="CEE6FD"/>
          </a:solidFill>
          <a:ln/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Text 3"/>
          <p:cNvSpPr/>
          <p:nvPr/>
        </p:nvSpPr>
        <p:spPr>
          <a:xfrm>
            <a:off x="300622" y="2869446"/>
            <a:ext cx="841846" cy="158800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ko-KR" altLang="en-US" sz="1200" b="1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필독 안내</a:t>
            </a:r>
            <a:endParaRPr lang="ko-KR" sz="1200" b="1">
              <a:latin typeface="+mj-ea"/>
              <a:ea typeface="+mj-ea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169735" y="2819892"/>
            <a:ext cx="1325677" cy="324463"/>
          </a:xfrm>
          <a:prstGeom prst="roundRect">
            <a:avLst>
              <a:gd name="adj" fmla="val 36794"/>
            </a:avLst>
          </a:prstGeom>
          <a:noFill/>
          <a:ln w="4763">
            <a:solidFill>
              <a:srgbClr val="84C1FA"/>
            </a:solidFill>
            <a:prstDash val="solid"/>
          </a:ln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Text 5"/>
          <p:cNvSpPr/>
          <p:nvPr/>
        </p:nvSpPr>
        <p:spPr>
          <a:xfrm>
            <a:off x="1248912" y="2856972"/>
            <a:ext cx="1115616" cy="158800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ko-KR" altLang="en-US" sz="1200" b="1">
                <a:solidFill>
                  <a:srgbClr val="84C1FA"/>
                </a:solidFill>
                <a:latin typeface="+mj-ea"/>
                <a:ea typeface="+mj-ea"/>
                <a:cs typeface="Instrument Sans Medium"/>
              </a:rPr>
              <a:t>항공안전법 적용</a:t>
            </a:r>
            <a:endParaRPr lang="ko-KR" sz="1200" b="1"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900" y="0"/>
            <a:ext cx="9138100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Text 0"/>
          <p:cNvSpPr/>
          <p:nvPr/>
        </p:nvSpPr>
        <p:spPr>
          <a:xfrm>
            <a:off x="123904" y="68491"/>
            <a:ext cx="5307077" cy="394476"/>
          </a:xfrm>
          <a:prstGeom prst="rect">
            <a:avLst/>
          </a:prstGeom>
          <a:noFill/>
          <a:ln/>
        </p:spPr>
        <p:txBody>
          <a:bodyPr wrap="square" lIns="0" tIns="0" rIns="0" bIns="0" anchor="t">
            <a:noAutofit/>
          </a:bodyPr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ko-KR" altLang="en-US" sz="2800" b="1" dirty="0" err="1">
                <a:solidFill>
                  <a:schemeClr val="bg1"/>
                </a:solidFill>
                <a:latin typeface="HY헤드라인M"/>
                <a:ea typeface="HY헤드라인M"/>
                <a:cs typeface="Instrument Sans SemiBold"/>
              </a:rPr>
              <a:t>드론</a:t>
            </a:r>
            <a:r>
              <a:rPr lang="ko-KR" altLang="en-US" sz="2800" b="1" dirty="0">
                <a:solidFill>
                  <a:schemeClr val="bg1"/>
                </a:solidFill>
                <a:latin typeface="HY헤드라인M"/>
                <a:ea typeface="HY헤드라인M"/>
                <a:cs typeface="Instrument Sans SemiBold"/>
              </a:rPr>
              <a:t> 비행절차 및 </a:t>
            </a:r>
            <a:r>
              <a:rPr lang="ko-KR" altLang="en-US" sz="2800" b="1">
                <a:solidFill>
                  <a:schemeClr val="bg1"/>
                </a:solidFill>
                <a:latin typeface="HY헤드라인M"/>
                <a:ea typeface="HY헤드라인M"/>
                <a:cs typeface="Instrument Sans SemiBold"/>
              </a:rPr>
              <a:t>안전 가이드</a:t>
            </a:r>
            <a:endParaRPr lang="ko-KR" sz="2800" b="1" dirty="0"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88758" y="4543341"/>
            <a:ext cx="3277057" cy="60015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588360" y="631658"/>
            <a:ext cx="3555640" cy="4499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756689"/>
            <a:ext cx="481757" cy="233214"/>
          </a:xfrm>
          <a:prstGeom prst="roundRect">
            <a:avLst>
              <a:gd name="adj" fmla="val 38297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Text 1"/>
          <p:cNvSpPr/>
          <p:nvPr/>
        </p:nvSpPr>
        <p:spPr>
          <a:xfrm>
            <a:off x="570533" y="793896"/>
            <a:ext cx="790129" cy="158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75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STEP 4</a:t>
            </a:r>
            <a:endParaRPr lang="en-US" sz="750" b="1" dirty="0">
              <a:latin typeface="+mj-ea"/>
              <a:ea typeface="+mj-ea"/>
            </a:endParaRPr>
          </a:p>
        </p:txBody>
      </p:sp>
      <p:sp>
        <p:nvSpPr>
          <p:cNvPr id="4" name="Text 2"/>
          <p:cNvSpPr/>
          <p:nvPr/>
        </p:nvSpPr>
        <p:spPr>
          <a:xfrm>
            <a:off x="519144" y="1143283"/>
            <a:ext cx="2139835" cy="349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2000" b="1" dirty="0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 비행 중 준수사항</a:t>
            </a:r>
            <a:endParaRPr lang="ko-KR" sz="2000" b="1" dirty="0">
              <a:latin typeface="+mj-ea"/>
              <a:ea typeface="+mj-ea"/>
            </a:endParaRPr>
          </a:p>
        </p:txBody>
      </p:sp>
      <p:sp>
        <p:nvSpPr>
          <p:cNvPr id="5" name="Text 3"/>
          <p:cNvSpPr/>
          <p:nvPr/>
        </p:nvSpPr>
        <p:spPr>
          <a:xfrm>
            <a:off x="496119" y="1737020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반드시 지켜야 하는 규칙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6" name="Shape 4"/>
          <p:cNvSpPr/>
          <p:nvPr/>
        </p:nvSpPr>
        <p:spPr>
          <a:xfrm>
            <a:off x="496119" y="2070395"/>
            <a:ext cx="3924598" cy="2507233"/>
          </a:xfrm>
          <a:prstGeom prst="roundRect">
            <a:avLst>
              <a:gd name="adj" fmla="val 4453"/>
            </a:avLst>
          </a:prstGeom>
          <a:noFill/>
          <a:ln w="4763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Shape 5"/>
          <p:cNvSpPr/>
          <p:nvPr/>
        </p:nvSpPr>
        <p:spPr>
          <a:xfrm>
            <a:off x="500881" y="2075158"/>
            <a:ext cx="3915073" cy="356815"/>
          </a:xfrm>
          <a:prstGeom prst="rect">
            <a:avLst/>
          </a:prstGeom>
          <a:solidFill>
            <a:schemeClr val="accent6">
              <a:lumMod val="20000"/>
              <a:lumOff val="80000"/>
              <a:alpha val="4000"/>
            </a:scheme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8" name="Text 6"/>
          <p:cNvSpPr/>
          <p:nvPr/>
        </p:nvSpPr>
        <p:spPr>
          <a:xfrm>
            <a:off x="624929" y="2154334"/>
            <a:ext cx="1968624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항목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9" name="Text 7"/>
          <p:cNvSpPr/>
          <p:nvPr/>
        </p:nvSpPr>
        <p:spPr>
          <a:xfrm>
            <a:off x="2389063" y="2154334"/>
            <a:ext cx="1504511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준수사항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00881" y="2431973"/>
            <a:ext cx="3915073" cy="35681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1" name="Text 9"/>
          <p:cNvSpPr/>
          <p:nvPr/>
        </p:nvSpPr>
        <p:spPr>
          <a:xfrm>
            <a:off x="624929" y="2511150"/>
            <a:ext cx="1968624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비행고도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89063" y="2511150"/>
            <a:ext cx="1504511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150m 이하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500881" y="2788789"/>
            <a:ext cx="3915073" cy="356815"/>
          </a:xfrm>
          <a:prstGeom prst="rect">
            <a:avLst/>
          </a:prstGeom>
          <a:solidFill>
            <a:schemeClr val="accent5">
              <a:lumMod val="20000"/>
              <a:lumOff val="80000"/>
              <a:alpha val="4000"/>
            </a:scheme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4" name="Text 12"/>
          <p:cNvSpPr/>
          <p:nvPr/>
        </p:nvSpPr>
        <p:spPr>
          <a:xfrm>
            <a:off x="624929" y="2867965"/>
            <a:ext cx="1968624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비행 범위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89063" y="2867965"/>
            <a:ext cx="1439618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조종자 가시권 내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500881" y="3145604"/>
            <a:ext cx="3915073" cy="35681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7" name="Text 15"/>
          <p:cNvSpPr/>
          <p:nvPr/>
        </p:nvSpPr>
        <p:spPr>
          <a:xfrm>
            <a:off x="624929" y="3224781"/>
            <a:ext cx="1968624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야간비행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89063" y="3224781"/>
            <a:ext cx="1067959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별도 승인 필요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500881" y="3502419"/>
            <a:ext cx="3915073" cy="356815"/>
          </a:xfrm>
          <a:prstGeom prst="rect">
            <a:avLst/>
          </a:prstGeom>
          <a:solidFill>
            <a:schemeClr val="accent5">
              <a:lumMod val="20000"/>
              <a:lumOff val="80000"/>
              <a:alpha val="4000"/>
            </a:scheme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0" name="Text 18"/>
          <p:cNvSpPr/>
          <p:nvPr/>
        </p:nvSpPr>
        <p:spPr>
          <a:xfrm>
            <a:off x="624929" y="3581596"/>
            <a:ext cx="1968624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사람 밀집 지역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2389063" y="3581596"/>
            <a:ext cx="879180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비행 금지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22" name="Shape 20"/>
          <p:cNvSpPr/>
          <p:nvPr/>
        </p:nvSpPr>
        <p:spPr>
          <a:xfrm>
            <a:off x="500881" y="3859235"/>
            <a:ext cx="3915073" cy="35681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3" name="Text 21"/>
          <p:cNvSpPr/>
          <p:nvPr/>
        </p:nvSpPr>
        <p:spPr>
          <a:xfrm>
            <a:off x="624929" y="3938411"/>
            <a:ext cx="1968624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체육행사 중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2389063" y="3938411"/>
            <a:ext cx="1244940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즉시 비행 중단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500881" y="4216050"/>
            <a:ext cx="3915073" cy="35681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6" name="Text 24"/>
          <p:cNvSpPr/>
          <p:nvPr/>
        </p:nvSpPr>
        <p:spPr>
          <a:xfrm>
            <a:off x="624929" y="4295227"/>
            <a:ext cx="1968624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음주 후 조종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2389063" y="4295227"/>
            <a:ext cx="938173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절대 금지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4728046" y="1801909"/>
            <a:ext cx="2007766" cy="19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   특히 위험한 행위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4728046" y="2124494"/>
            <a:ext cx="3924598" cy="164953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건물 사이 저공비행</a:t>
            </a:r>
            <a:endParaRPr lang="ko-KR" sz="1200" b="1" dirty="0">
              <a:latin typeface="+mj-ea"/>
              <a:ea typeface="+mj-ea"/>
            </a:endParaRPr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사람 머리 위 비행</a:t>
            </a:r>
            <a:endParaRPr lang="ko-KR" sz="1200" b="1" dirty="0">
              <a:latin typeface="+mj-ea"/>
              <a:ea typeface="+mj-ea"/>
            </a:endParaRPr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차량 추적 촬영</a:t>
            </a:r>
            <a:endParaRPr lang="ko-KR" sz="1200" b="1" dirty="0">
              <a:latin typeface="+mj-ea"/>
              <a:ea typeface="+mj-ea"/>
            </a:endParaRPr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기숙사·창문 주변 촬영</a:t>
            </a:r>
            <a:endParaRPr lang="ko-KR" sz="1200" b="1" dirty="0">
              <a:latin typeface="+mj-ea"/>
              <a:ea typeface="+mj-ea"/>
            </a:endParaRPr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활주로 방향 비행</a:t>
            </a:r>
            <a:endParaRPr lang="ko-KR" sz="1200" b="1" dirty="0">
              <a:latin typeface="+mj-ea"/>
              <a:ea typeface="+mj-ea"/>
            </a:endParaRPr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군 시설 촬영 시도</a:t>
            </a:r>
            <a:endParaRPr lang="ko-KR" sz="1200" b="1" dirty="0">
              <a:latin typeface="+mj-ea"/>
              <a:ea typeface="+mj-ea"/>
            </a:endParaRPr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야간 무단 비행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4728045" y="4079809"/>
            <a:ext cx="4061993" cy="527000"/>
          </a:xfrm>
          <a:prstGeom prst="roundRect">
            <a:avLst>
              <a:gd name="adj" fmla="val 21184"/>
            </a:avLst>
          </a:prstGeom>
          <a:solidFill>
            <a:srgbClr val="FCF2B5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3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020" y="4269188"/>
            <a:ext cx="155004" cy="123974"/>
          </a:xfrm>
          <a:prstGeom prst="rect">
            <a:avLst/>
          </a:prstGeom>
        </p:spPr>
      </p:pic>
      <p:sp>
        <p:nvSpPr>
          <p:cNvPr id="32" name="Text 29"/>
          <p:cNvSpPr/>
          <p:nvPr/>
        </p:nvSpPr>
        <p:spPr>
          <a:xfrm>
            <a:off x="5130998" y="4210076"/>
            <a:ext cx="3854872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위 행위는 매우 위험하며 즉시 제재될 수 있습니다.</a:t>
            </a:r>
            <a:endParaRPr lang="ko-KR" sz="1200" b="1" dirty="0">
              <a:latin typeface="+mj-ea"/>
              <a:ea typeface="+mj-ea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177" y="1735534"/>
            <a:ext cx="339737" cy="260224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812" y="4614370"/>
            <a:ext cx="2343477" cy="457264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190" y="645019"/>
            <a:ext cx="2827239" cy="1142017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8" name="직사각형 37"/>
          <p:cNvSpPr/>
          <p:nvPr/>
        </p:nvSpPr>
        <p:spPr>
          <a:xfrm>
            <a:off x="5900" y="0"/>
            <a:ext cx="9138100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 0"/>
          <p:cNvSpPr/>
          <p:nvPr/>
        </p:nvSpPr>
        <p:spPr>
          <a:xfrm>
            <a:off x="123904" y="68491"/>
            <a:ext cx="5307077" cy="3944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4000"/>
              </a:lnSpc>
            </a:pPr>
            <a:r>
              <a:rPr lang="ko-KR" altLang="en-US" sz="28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비행절차 및 안전 가이드</a:t>
            </a:r>
            <a:endParaRPr 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930167"/>
            <a:ext cx="3065228" cy="3331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2000" b="1" dirty="0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배터리 안전 &amp; </a:t>
            </a:r>
            <a:r>
              <a:rPr lang="ko-KR" altLang="en-US" sz="2000" b="1" dirty="0">
                <a:solidFill>
                  <a:srgbClr val="FF5000"/>
                </a:solidFill>
                <a:latin typeface="+mj-ea"/>
                <a:ea typeface="+mj-ea"/>
                <a:cs typeface="Instrument Sans SemiBold" pitchFamily="34" charset="-120"/>
              </a:rPr>
              <a:t>사고 대응</a:t>
            </a:r>
            <a:endParaRPr lang="ko-KR" sz="2000" b="1" dirty="0">
              <a:latin typeface="+mj-ea"/>
              <a:ea typeface="+mj-ea"/>
            </a:endParaRPr>
          </a:p>
        </p:txBody>
      </p:sp>
      <p:sp>
        <p:nvSpPr>
          <p:cNvPr id="3" name="Text 1"/>
          <p:cNvSpPr/>
          <p:nvPr/>
        </p:nvSpPr>
        <p:spPr>
          <a:xfrm>
            <a:off x="496119" y="1406457"/>
            <a:ext cx="6760087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드론 사고의 상당수는 리튬 배터리 화재로 발생합니다. 아래 수칙을 반드시 준수하세요.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06248" y="1927329"/>
            <a:ext cx="4103191" cy="2697764"/>
          </a:xfrm>
          <a:prstGeom prst="roundRect">
            <a:avLst>
              <a:gd name="adj" fmla="val 9079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3"/>
          <p:cNvSpPr/>
          <p:nvPr/>
        </p:nvSpPr>
        <p:spPr>
          <a:xfrm>
            <a:off x="353818" y="2122087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배터리 안전 수칙</a:t>
            </a:r>
            <a:endParaRPr lang="ko-KR" sz="1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6" name="Text 4"/>
          <p:cNvSpPr/>
          <p:nvPr/>
        </p:nvSpPr>
        <p:spPr>
          <a:xfrm>
            <a:off x="353818" y="2439909"/>
            <a:ext cx="3855244" cy="11658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방열 가방 사용</a:t>
            </a:r>
            <a:endParaRPr 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충전 중 자리 비우지 않기</a:t>
            </a:r>
            <a:endParaRPr 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잔디 위 충전 금지</a:t>
            </a:r>
            <a:endParaRPr 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손상 배터리 즉시 폐기</a:t>
            </a:r>
            <a:endParaRPr 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차량 내부 장시간 방치 금지</a:t>
            </a:r>
            <a:endParaRPr lang="ko-KR" sz="1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2" name="Shape 2"/>
          <p:cNvSpPr/>
          <p:nvPr/>
        </p:nvSpPr>
        <p:spPr>
          <a:xfrm>
            <a:off x="4629724" y="1912280"/>
            <a:ext cx="4160316" cy="2630217"/>
          </a:xfrm>
          <a:prstGeom prst="roundRect">
            <a:avLst>
              <a:gd name="adj" fmla="val 9079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3" name="Text 5"/>
          <p:cNvSpPr/>
          <p:nvPr/>
        </p:nvSpPr>
        <p:spPr>
          <a:xfrm>
            <a:off x="4760130" y="2045399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사고 발생 시 행동 요령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4" name="Text 6"/>
          <p:cNvSpPr/>
          <p:nvPr/>
        </p:nvSpPr>
        <p:spPr>
          <a:xfrm>
            <a:off x="4760130" y="2363220"/>
            <a:ext cx="3924598" cy="21320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altLang="ko-KR" sz="1200" b="1" dirty="0">
                <a:solidFill>
                  <a:srgbClr val="1E306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Instrument Sans Medium" pitchFamily="34" charset="-120"/>
              </a:rPr>
              <a:t>•  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기체 통제 불능 시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: 즉시 주변 사람들에게 큰 소리로 </a:t>
            </a:r>
            <a:endParaRPr lang="en-US" altLang="ko-KR" sz="12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     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위험 상황 전파 ("위험합니다! 뒤로 물러나세요!")</a:t>
            </a:r>
            <a:endParaRPr lang="ko-KR" sz="1200" b="1" dirty="0">
              <a:latin typeface="+mj-ea"/>
              <a:ea typeface="+mj-ea"/>
            </a:endParaRPr>
          </a:p>
          <a:p>
            <a:pPr>
              <a:lnSpc>
                <a:spcPct val="133000"/>
              </a:lnSpc>
            </a:pPr>
            <a:r>
              <a:rPr lang="en-US" altLang="ko-KR" sz="1200" b="1" dirty="0">
                <a:solidFill>
                  <a:srgbClr val="1E3063"/>
                </a:solidFill>
                <a:latin typeface="맑은 고딕" panose="020B0503020000020004" pitchFamily="50" charset="-127"/>
                <a:cs typeface="Instrument Sans Medium" pitchFamily="34" charset="-120"/>
              </a:rPr>
              <a:t>•   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추락 사고 발생 시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: 인명 피해 여부, 화재 발생 여부, </a:t>
            </a:r>
            <a:endParaRPr lang="en-US" altLang="ko-KR" sz="12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>
              <a:lnSpc>
                <a:spcPct val="133000"/>
              </a:lnSpc>
            </a:pP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     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배터리 발열 여부 우선 확인. 배터리가 뜨거울 경우</a:t>
            </a:r>
            <a:endParaRPr lang="en-US" altLang="ko-KR" sz="12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>
              <a:lnSpc>
                <a:spcPct val="133000"/>
              </a:lnSpc>
            </a:pP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    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 즉시 접근하지 말고 안전거리 확보</a:t>
            </a:r>
            <a:endParaRPr lang="ko-KR" sz="1200" b="1" dirty="0">
              <a:latin typeface="+mj-ea"/>
              <a:ea typeface="+mj-ea"/>
            </a:endParaRPr>
          </a:p>
          <a:p>
            <a:pPr>
              <a:lnSpc>
                <a:spcPct val="133000"/>
              </a:lnSpc>
            </a:pPr>
            <a:r>
              <a:rPr lang="en-US" altLang="ko-KR" sz="1200" b="1" dirty="0">
                <a:solidFill>
                  <a:srgbClr val="1E3063"/>
                </a:solidFill>
                <a:latin typeface="맑은 고딕" panose="020B0503020000020004" pitchFamily="50" charset="-127"/>
                <a:cs typeface="Instrument Sans Medium" pitchFamily="34" charset="-120"/>
              </a:rPr>
              <a:t>•   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즉시 신고해야 하는 상황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: 사람 부상, 화재 발생, 건물·</a:t>
            </a:r>
            <a:endParaRPr lang="en-US" altLang="ko-KR" sz="12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>
              <a:lnSpc>
                <a:spcPct val="133000"/>
              </a:lnSpc>
            </a:pP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     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차량 파손, 인조잔디 손상, 조명탑 충돌, 군 관련 시설 </a:t>
            </a:r>
            <a:endParaRPr lang="en-US" altLang="ko-KR" sz="12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>
              <a:lnSpc>
                <a:spcPct val="133000"/>
              </a:lnSpc>
            </a:pP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     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접근 시 반드시 학교 및 관계기관에 즉시 보고</a:t>
            </a:r>
            <a:endParaRPr lang="ko-KR" sz="1200" b="1" dirty="0">
              <a:latin typeface="+mj-ea"/>
              <a:ea typeface="+mj-ea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605" y="4686236"/>
            <a:ext cx="2343477" cy="457264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5900" y="0"/>
            <a:ext cx="9138100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 0"/>
          <p:cNvSpPr/>
          <p:nvPr/>
        </p:nvSpPr>
        <p:spPr>
          <a:xfrm>
            <a:off x="123904" y="68491"/>
            <a:ext cx="5307077" cy="3944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4000"/>
              </a:lnSpc>
            </a:pPr>
            <a:r>
              <a:rPr lang="ko-KR" altLang="en-US" sz="28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비행절차 및 안전 가이드</a:t>
            </a:r>
            <a:endParaRPr 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95573" y="692995"/>
            <a:ext cx="3476402" cy="345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자주 묻는 질문 &amp; 최종 안내</a:t>
            </a:r>
            <a:endParaRPr lang="ko-KR" sz="20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" name="Shape 1"/>
          <p:cNvSpPr/>
          <p:nvPr/>
        </p:nvSpPr>
        <p:spPr>
          <a:xfrm>
            <a:off x="477264" y="1203735"/>
            <a:ext cx="3675879" cy="815355"/>
          </a:xfrm>
          <a:prstGeom prst="roundRect">
            <a:avLst>
              <a:gd name="adj" fmla="val 8411"/>
            </a:avLst>
          </a:prstGeom>
          <a:solidFill>
            <a:srgbClr val="FFFFFF"/>
          </a:solidFill>
          <a:ln w="14288">
            <a:solidFill>
              <a:srgbClr val="B4CCE3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" name="Shape 2"/>
          <p:cNvSpPr/>
          <p:nvPr/>
        </p:nvSpPr>
        <p:spPr>
          <a:xfrm>
            <a:off x="462977" y="1203735"/>
            <a:ext cx="57150" cy="815355"/>
          </a:xfrm>
          <a:prstGeom prst="roundRect">
            <a:avLst>
              <a:gd name="adj" fmla="val 173983"/>
            </a:avLst>
          </a:prstGeom>
          <a:solidFill>
            <a:srgbClr val="84C1F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3"/>
          <p:cNvSpPr/>
          <p:nvPr/>
        </p:nvSpPr>
        <p:spPr>
          <a:xfrm>
            <a:off x="644845" y="1328453"/>
            <a:ext cx="2266057" cy="172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  <a:cs typeface="Instrument Sans SemiBold" pitchFamily="34" charset="-120"/>
              </a:rPr>
              <a:t>Q. 작은 완구 드론도 허가가 필요한가요?</a:t>
            </a:r>
            <a:endParaRPr lang="ko-KR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Text 4"/>
          <p:cNvSpPr/>
          <p:nvPr/>
        </p:nvSpPr>
        <p:spPr>
          <a:xfrm>
            <a:off x="644845" y="1560104"/>
            <a:ext cx="3443406" cy="3342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A. 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네. 한국항공대학교는 관제권 및 군 관련 공역에 해당하므로 작은 드론도 동일하게 적용됩니다.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343062" y="1203735"/>
            <a:ext cx="3615166" cy="760732"/>
          </a:xfrm>
          <a:prstGeom prst="roundRect">
            <a:avLst>
              <a:gd name="adj" fmla="val 8411"/>
            </a:avLst>
          </a:prstGeom>
          <a:solidFill>
            <a:srgbClr val="FFFFFF"/>
          </a:solidFill>
          <a:ln w="14288">
            <a:solidFill>
              <a:srgbClr val="B4CCE3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Shape 6"/>
          <p:cNvSpPr/>
          <p:nvPr/>
        </p:nvSpPr>
        <p:spPr>
          <a:xfrm>
            <a:off x="4328776" y="1203735"/>
            <a:ext cx="57150" cy="760732"/>
          </a:xfrm>
          <a:prstGeom prst="roundRect">
            <a:avLst>
              <a:gd name="adj" fmla="val 173983"/>
            </a:avLst>
          </a:prstGeom>
          <a:solidFill>
            <a:srgbClr val="84C1F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7"/>
          <p:cNvSpPr/>
          <p:nvPr/>
        </p:nvSpPr>
        <p:spPr>
          <a:xfrm>
            <a:off x="4510644" y="1328453"/>
            <a:ext cx="2266057" cy="161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  <a:cs typeface="Instrument Sans SemiBold" pitchFamily="34" charset="-120"/>
              </a:rPr>
              <a:t>Q. 운동장에서 잠깐만 날려도 안 되나요?</a:t>
            </a:r>
            <a:endParaRPr lang="ko-KR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510644" y="1560104"/>
            <a:ext cx="2395538" cy="155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A. 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안 됩니다. 운동장도 동일한 제한 구역입니다.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498375" y="2094553"/>
            <a:ext cx="3654768" cy="815355"/>
          </a:xfrm>
          <a:prstGeom prst="roundRect">
            <a:avLst>
              <a:gd name="adj" fmla="val 8411"/>
            </a:avLst>
          </a:prstGeom>
          <a:solidFill>
            <a:srgbClr val="FFFFFF"/>
          </a:solidFill>
          <a:ln w="14288">
            <a:solidFill>
              <a:srgbClr val="B4CCE3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Shape 10"/>
          <p:cNvSpPr/>
          <p:nvPr/>
        </p:nvSpPr>
        <p:spPr>
          <a:xfrm>
            <a:off x="484088" y="2094553"/>
            <a:ext cx="57150" cy="815355"/>
          </a:xfrm>
          <a:prstGeom prst="roundRect">
            <a:avLst>
              <a:gd name="adj" fmla="val 173983"/>
            </a:avLst>
          </a:prstGeom>
          <a:solidFill>
            <a:srgbClr val="84C1F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3" name="Text 11"/>
          <p:cNvSpPr/>
          <p:nvPr/>
        </p:nvSpPr>
        <p:spPr>
          <a:xfrm>
            <a:off x="665956" y="2219271"/>
            <a:ext cx="2139107" cy="172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  <a:cs typeface="Instrument Sans SemiBold" pitchFamily="34" charset="-120"/>
              </a:rPr>
              <a:t>Q. 촬영만 하고 바로 내리면 괜찮나요?</a:t>
            </a:r>
            <a:endParaRPr lang="ko-KR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65955" y="2450922"/>
            <a:ext cx="3093033" cy="3342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A. 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허가 없이 촬영할 경우 불법 촬영 비행에 해당될 수 있습니다.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4331255" y="2070278"/>
            <a:ext cx="3703663" cy="838098"/>
          </a:xfrm>
          <a:prstGeom prst="roundRect">
            <a:avLst>
              <a:gd name="adj" fmla="val 6941"/>
            </a:avLst>
          </a:prstGeom>
          <a:solidFill>
            <a:srgbClr val="FFFFFF"/>
          </a:solidFill>
          <a:ln w="14288">
            <a:solidFill>
              <a:srgbClr val="B4CCE3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" name="Shape 18"/>
          <p:cNvSpPr/>
          <p:nvPr/>
        </p:nvSpPr>
        <p:spPr>
          <a:xfrm>
            <a:off x="4316969" y="2070278"/>
            <a:ext cx="57150" cy="838098"/>
          </a:xfrm>
          <a:prstGeom prst="roundRect">
            <a:avLst>
              <a:gd name="adj" fmla="val 173983"/>
            </a:avLst>
          </a:prstGeom>
          <a:solidFill>
            <a:srgbClr val="84C1FA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1" name="Text 19"/>
          <p:cNvSpPr/>
          <p:nvPr/>
        </p:nvSpPr>
        <p:spPr>
          <a:xfrm>
            <a:off x="4498837" y="2194996"/>
            <a:ext cx="3536080" cy="2928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  <a:cs typeface="Instrument Sans SemiBold" pitchFamily="34" charset="-120"/>
              </a:rPr>
              <a:t>Q. 개인적으로 연습하고 싶은데 가능한 장소는?</a:t>
            </a:r>
            <a:endParaRPr lang="ko-KR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498836" y="2451813"/>
            <a:ext cx="3536081" cy="2835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A. </a:t>
            </a:r>
            <a:r>
              <a:rPr lang="ko-KR" altLang="en-US" sz="1200" b="1" dirty="0" err="1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국토교통부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 및 드론 원스톱에서 제공하는 일반</a:t>
            </a:r>
            <a:endParaRPr lang="en-US" altLang="ko-KR" sz="12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 marL="0" indent="0" algn="l">
              <a:lnSpc>
                <a:spcPct val="126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비행 가능 구역을 이용하시기 바랍니다.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541238" y="3019178"/>
            <a:ext cx="3547013" cy="1509713"/>
          </a:xfrm>
          <a:prstGeom prst="roundRect">
            <a:avLst>
              <a:gd name="adj" fmla="val 8466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4" name="Text 22"/>
          <p:cNvSpPr/>
          <p:nvPr/>
        </p:nvSpPr>
        <p:spPr>
          <a:xfrm>
            <a:off x="815094" y="3149319"/>
            <a:ext cx="680479" cy="273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문의 부서</a:t>
            </a:r>
            <a:endParaRPr lang="ko-KR" sz="1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644845" y="3466742"/>
            <a:ext cx="3409110" cy="8951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126000"/>
              </a:lnSpc>
              <a:buSzPct val="100000"/>
            </a:pP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O 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학생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(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수업목적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)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 → 해당 학부</a:t>
            </a:r>
            <a:endParaRPr 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26000"/>
              </a:lnSpc>
              <a:buSzPct val="100000"/>
            </a:pPr>
            <a:r>
              <a:rPr lang="en-US" altLang="ko-KR" sz="1200" b="1" dirty="0">
                <a:solidFill>
                  <a:srgbClr val="002060"/>
                </a:solidFill>
                <a:latin typeface="+mj-ea"/>
                <a:cs typeface="Instrument Sans Medium" pitchFamily="34" charset="-120"/>
              </a:rPr>
              <a:t>O </a:t>
            </a:r>
            <a:r>
              <a:rPr lang="ko-KR" altLang="en-US" sz="1200" b="1" dirty="0" err="1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연구·교원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(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연구목적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)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 → 산학협력단</a:t>
            </a:r>
            <a:endParaRPr 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26000"/>
              </a:lnSpc>
              <a:buSzPct val="100000"/>
            </a:pPr>
            <a:r>
              <a:rPr lang="en-US" altLang="ko-KR" sz="1200" b="1" dirty="0">
                <a:solidFill>
                  <a:srgbClr val="002060"/>
                </a:solidFill>
                <a:latin typeface="+mj-ea"/>
                <a:cs typeface="Instrument Sans Medium" pitchFamily="34" charset="-120"/>
              </a:rPr>
              <a:t>O </a:t>
            </a:r>
            <a:r>
              <a:rPr lang="ko-KR" altLang="en-US" sz="1200" b="1" dirty="0" err="1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공역·비행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 관련 → 비행교육원</a:t>
            </a:r>
            <a:endParaRPr 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26000"/>
              </a:lnSpc>
              <a:buSzPct val="100000"/>
            </a:pPr>
            <a:r>
              <a:rPr lang="en-US" altLang="ko-KR" sz="1200" b="1" dirty="0">
                <a:solidFill>
                  <a:srgbClr val="002060"/>
                </a:solidFill>
                <a:latin typeface="+mj-ea"/>
                <a:cs typeface="Instrument Sans Medium" pitchFamily="34" charset="-120"/>
              </a:rPr>
              <a:t>O 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안전 관련 → 안전관리팀</a:t>
            </a:r>
            <a:endParaRPr lang="ko-KR" sz="1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7" name="Shape 21"/>
          <p:cNvSpPr/>
          <p:nvPr/>
        </p:nvSpPr>
        <p:spPr>
          <a:xfrm>
            <a:off x="4328410" y="3019179"/>
            <a:ext cx="4120944" cy="1709575"/>
          </a:xfrm>
          <a:prstGeom prst="roundRect">
            <a:avLst>
              <a:gd name="adj" fmla="val 8466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8" name="Text 25"/>
          <p:cNvSpPr/>
          <p:nvPr/>
        </p:nvSpPr>
        <p:spPr>
          <a:xfrm>
            <a:off x="4510644" y="3078170"/>
            <a:ext cx="3818261" cy="17093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26000"/>
              </a:lnSpc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cs typeface="Instrument Sans Medium" pitchFamily="34" charset="-120"/>
              </a:rPr>
              <a:t>최종</a:t>
            </a:r>
            <a:r>
              <a:rPr lang="en-US" altLang="ko-KR" sz="1200" b="1" dirty="0">
                <a:solidFill>
                  <a:srgbClr val="1E3063"/>
                </a:solidFill>
                <a:latin typeface="+mj-ea"/>
                <a:cs typeface="Instrument Sans Medium" pitchFamily="34" charset="-120"/>
              </a:rPr>
              <a:t> 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cs typeface="Instrument Sans Medium" pitchFamily="34" charset="-120"/>
              </a:rPr>
              <a:t>안내</a:t>
            </a:r>
            <a:endParaRPr lang="en-US" altLang="ko-KR" sz="1200" b="1" dirty="0">
              <a:solidFill>
                <a:srgbClr val="1E3063"/>
              </a:solidFill>
              <a:latin typeface="+mj-ea"/>
              <a:cs typeface="Instrument Sans Medium" pitchFamily="34" charset="-120"/>
            </a:endParaRPr>
          </a:p>
          <a:p>
            <a:pPr>
              <a:lnSpc>
                <a:spcPct val="126000"/>
              </a:lnSpc>
            </a:pPr>
            <a:r>
              <a:rPr lang="ko-KR" altLang="en-US" sz="1100" b="1" dirty="0" err="1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드론은</a:t>
            </a:r>
            <a:r>
              <a:rPr lang="ko-KR" altLang="en-US" sz="11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 단순 취미 장비가 아니라 항공안전법 적용을 받는 항</a:t>
            </a:r>
            <a:endParaRPr lang="en-US" altLang="ko-KR" sz="11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>
              <a:lnSpc>
                <a:spcPct val="126000"/>
              </a:lnSpc>
            </a:pPr>
            <a:r>
              <a:rPr lang="ko-KR" altLang="en-US" sz="11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공기입니다. </a:t>
            </a:r>
            <a:endParaRPr lang="en-US" altLang="ko-KR" sz="11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>
              <a:lnSpc>
                <a:spcPct val="126000"/>
              </a:lnSpc>
            </a:pPr>
            <a:r>
              <a:rPr lang="ko-KR" altLang="en-US" sz="11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한국항공대학교는 </a:t>
            </a:r>
            <a:r>
              <a:rPr lang="ko-KR" altLang="en-US" sz="1100" b="1" dirty="0" err="1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군·관제권과</a:t>
            </a:r>
            <a:r>
              <a:rPr lang="ko-KR" altLang="en-US" sz="11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 밀접한 특수 지역이므로</a:t>
            </a:r>
            <a:endParaRPr lang="en-US" altLang="ko-KR" sz="11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>
              <a:lnSpc>
                <a:spcPct val="126000"/>
              </a:lnSpc>
            </a:pPr>
            <a:r>
              <a:rPr lang="ko-KR" altLang="en-US" sz="11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반드시 합법적인 절차와 안전수칙을 준수해야 합니다.</a:t>
            </a:r>
            <a:endParaRPr lang="en-US" altLang="ko-KR" sz="11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>
              <a:lnSpc>
                <a:spcPct val="126000"/>
              </a:lnSpc>
            </a:pPr>
            <a:endParaRPr lang="en-US" altLang="ko-KR" sz="10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>
              <a:lnSpc>
                <a:spcPct val="126000"/>
              </a:lnSpc>
            </a:pPr>
            <a:r>
              <a:rPr lang="ko-KR" altLang="ko-KR" sz="1200" b="1" dirty="0">
                <a:solidFill>
                  <a:srgbClr val="FF0000"/>
                </a:solidFill>
                <a:latin typeface="+mj-ea"/>
                <a:ea typeface="맑은 고딕" panose="020B0503020000020004" pitchFamily="50" charset="-127"/>
              </a:rPr>
              <a:t>•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맑은 고딕" panose="020B0503020000020004" pitchFamily="50" charset="-127"/>
              </a:rPr>
              <a:t>무단 비행 금지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맑은 고딕" panose="020B0503020000020004" pitchFamily="50" charset="-127"/>
              </a:rPr>
              <a:t>/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사전 승인 필수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/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안전 확보 최우선</a:t>
            </a:r>
            <a:endParaRPr lang="ko-KR" altLang="ko-KR" sz="1200" b="1" dirty="0">
              <a:solidFill>
                <a:srgbClr val="FF0000"/>
              </a:solidFill>
              <a:latin typeface="+mj-ea"/>
            </a:endParaRPr>
          </a:p>
          <a:p>
            <a:pPr>
              <a:lnSpc>
                <a:spcPct val="126000"/>
              </a:lnSpc>
            </a:pPr>
            <a:endParaRPr lang="en-US" altLang="ko-KR" sz="1200" b="1" dirty="0">
              <a:latin typeface="+mj-ea"/>
            </a:endParaRPr>
          </a:p>
          <a:p>
            <a:pPr>
              <a:lnSpc>
                <a:spcPct val="126000"/>
              </a:lnSpc>
            </a:pPr>
            <a:endParaRPr lang="ko-KR" altLang="ko-KR" sz="1200" b="1" dirty="0">
              <a:latin typeface="+mj-ea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918" y="4728754"/>
            <a:ext cx="1109081" cy="378644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88" y="606336"/>
            <a:ext cx="751107" cy="431940"/>
          </a:xfrm>
          <a:prstGeom prst="rect">
            <a:avLst/>
          </a:prstGeom>
          <a:effectLst>
            <a:softEdge rad="0"/>
          </a:effectLst>
        </p:spPr>
      </p:pic>
      <p:sp>
        <p:nvSpPr>
          <p:cNvPr id="28" name="직사각형 27"/>
          <p:cNvSpPr/>
          <p:nvPr/>
        </p:nvSpPr>
        <p:spPr>
          <a:xfrm>
            <a:off x="5900" y="0"/>
            <a:ext cx="9138100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 0"/>
          <p:cNvSpPr/>
          <p:nvPr/>
        </p:nvSpPr>
        <p:spPr>
          <a:xfrm>
            <a:off x="123904" y="68491"/>
            <a:ext cx="5307077" cy="3944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4000"/>
              </a:lnSpc>
            </a:pPr>
            <a:r>
              <a:rPr lang="ko-KR" altLang="en-US" sz="28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비행절차 및 안전 가이드</a:t>
            </a:r>
            <a:endParaRPr 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23903" y="904520"/>
            <a:ext cx="4347807" cy="40391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60000"/>
              </a:lnSpc>
            </a:pP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</a:rPr>
              <a:t> ※ 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</a:rPr>
              <a:t>우리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대학은 </a:t>
            </a:r>
            <a:r>
              <a:rPr lang="ko-KR" altLang="en-US" sz="1200" b="1" dirty="0" err="1">
                <a:solidFill>
                  <a:srgbClr val="FF0000"/>
                </a:solidFill>
                <a:latin typeface="+mj-ea"/>
                <a:ea typeface="+mj-ea"/>
              </a:rPr>
              <a:t>관제권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및 비행제한구역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</a:rPr>
              <a:t>에 해당합니다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</a:rPr>
              <a:t>. </a:t>
            </a:r>
          </a:p>
          <a:p>
            <a:pPr>
              <a:lnSpc>
                <a:spcPct val="160000"/>
              </a:lnSpc>
            </a:pP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</a:rPr>
              <a:t>따라서 군부대의 비행 허가를 받기 위해서</a:t>
            </a:r>
            <a:endParaRPr lang="en-US" alt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60000"/>
              </a:lnSpc>
            </a:pP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</a:rPr>
              <a:t>는 반드시 비행일 기준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최소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10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일 전까지 승인 신청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</a:rPr>
              <a:t>을 완료</a:t>
            </a:r>
            <a:endParaRPr lang="en-US" alt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60000"/>
              </a:lnSpc>
            </a:pP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</a:rPr>
              <a:t>해 주시기 바랍니다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60000"/>
              </a:lnSpc>
            </a:pPr>
            <a:endParaRPr lang="en-US" altLang="ko-KR" sz="1200" dirty="0">
              <a:solidFill>
                <a:srgbClr val="091C53"/>
              </a:solidFill>
              <a:latin typeface="+mj-ea"/>
              <a:ea typeface="+mj-ea"/>
            </a:endParaRPr>
          </a:p>
          <a:p>
            <a:pPr>
              <a:lnSpc>
                <a:spcPct val="160000"/>
              </a:lnSpc>
            </a:pP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 ※ </a:t>
            </a:r>
            <a:r>
              <a:rPr lang="ko-KR" altLang="en-US" sz="1200" b="1" dirty="0" err="1">
                <a:solidFill>
                  <a:srgbClr val="091C53"/>
                </a:solidFill>
                <a:latin typeface="+mn-ea"/>
              </a:rPr>
              <a:t>비행승인</a:t>
            </a:r>
            <a:r>
              <a:rPr lang="ko-KR" altLang="en-US" sz="1200" b="1" dirty="0">
                <a:solidFill>
                  <a:srgbClr val="091C53"/>
                </a:solidFill>
                <a:latin typeface="+mn-ea"/>
              </a:rPr>
              <a:t> 절차에 앞서 준비 사항</a:t>
            </a:r>
            <a:endParaRPr lang="en-US" altLang="ko-KR" sz="1200" b="1" dirty="0">
              <a:solidFill>
                <a:srgbClr val="091C53"/>
              </a:solidFill>
              <a:latin typeface="+mn-ea"/>
            </a:endParaRPr>
          </a:p>
          <a:p>
            <a:pPr>
              <a:lnSpc>
                <a:spcPct val="160000"/>
              </a:lnSpc>
            </a:pP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    </a:t>
            </a:r>
            <a:r>
              <a:rPr lang="ko-KR" altLang="ko-KR" sz="1200" b="1" dirty="0">
                <a:solidFill>
                  <a:srgbClr val="091C53"/>
                </a:solidFill>
                <a:latin typeface="+mn-ea"/>
              </a:rPr>
              <a:t>•</a:t>
            </a: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 </a:t>
            </a:r>
            <a:r>
              <a:rPr lang="ko-KR" altLang="en-US" sz="1200" b="1" dirty="0" err="1">
                <a:solidFill>
                  <a:srgbClr val="091C53"/>
                </a:solidFill>
                <a:latin typeface="+mn-ea"/>
              </a:rPr>
              <a:t>비행장치</a:t>
            </a:r>
            <a:r>
              <a:rPr lang="ko-KR" altLang="en-US" sz="1200" b="1" dirty="0">
                <a:solidFill>
                  <a:srgbClr val="091C53"/>
                </a:solidFill>
                <a:latin typeface="+mn-ea"/>
              </a:rPr>
              <a:t> 종류</a:t>
            </a: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rgbClr val="091C53"/>
                </a:solidFill>
                <a:latin typeface="+mn-ea"/>
              </a:rPr>
              <a:t>모델</a:t>
            </a: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,</a:t>
            </a:r>
            <a:r>
              <a:rPr lang="ko-KR" altLang="en-US" sz="1200" b="1" dirty="0">
                <a:solidFill>
                  <a:srgbClr val="091C53"/>
                </a:solidFill>
                <a:latin typeface="+mn-ea"/>
              </a:rPr>
              <a:t> 제작사</a:t>
            </a: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rgbClr val="091C53"/>
                </a:solidFill>
                <a:latin typeface="+mn-ea"/>
              </a:rPr>
              <a:t>규격</a:t>
            </a:r>
            <a:endParaRPr lang="en-US" altLang="ko-KR" sz="1200" b="1" dirty="0">
              <a:solidFill>
                <a:srgbClr val="091C53"/>
              </a:solidFill>
              <a:latin typeface="+mn-ea"/>
            </a:endParaRPr>
          </a:p>
          <a:p>
            <a:pPr>
              <a:lnSpc>
                <a:spcPct val="160000"/>
              </a:lnSpc>
            </a:pP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    </a:t>
            </a:r>
            <a:r>
              <a:rPr lang="ko-KR" altLang="ko-KR" sz="1200" b="1" dirty="0">
                <a:solidFill>
                  <a:srgbClr val="091C53"/>
                </a:solidFill>
                <a:latin typeface="+mn-ea"/>
              </a:rPr>
              <a:t>•</a:t>
            </a: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rgbClr val="091C53"/>
                </a:solidFill>
                <a:latin typeface="+mn-ea"/>
              </a:rPr>
              <a:t>최대이륙중량 </a:t>
            </a: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2kg </a:t>
            </a:r>
            <a:r>
              <a:rPr lang="ko-KR" altLang="en-US" sz="1200" b="1" dirty="0">
                <a:solidFill>
                  <a:srgbClr val="091C53"/>
                </a:solidFill>
                <a:latin typeface="+mn-ea"/>
              </a:rPr>
              <a:t>초과 시 </a:t>
            </a: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“</a:t>
            </a:r>
            <a:r>
              <a:rPr lang="ko-KR" altLang="en-US" sz="1200" b="1" dirty="0" err="1">
                <a:solidFill>
                  <a:srgbClr val="091C53"/>
                </a:solidFill>
                <a:latin typeface="+mn-ea"/>
              </a:rPr>
              <a:t>신고번호</a:t>
            </a: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”</a:t>
            </a:r>
          </a:p>
          <a:p>
            <a:pPr>
              <a:lnSpc>
                <a:spcPct val="160000"/>
              </a:lnSpc>
            </a:pP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    </a:t>
            </a:r>
            <a:r>
              <a:rPr lang="ko-KR" altLang="ko-KR" sz="1200" b="1" dirty="0">
                <a:solidFill>
                  <a:srgbClr val="091C53"/>
                </a:solidFill>
                <a:latin typeface="+mn-ea"/>
              </a:rPr>
              <a:t>•</a:t>
            </a: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 </a:t>
            </a:r>
            <a:r>
              <a:rPr lang="ko-KR" altLang="en-US" sz="1200" b="1" dirty="0" err="1">
                <a:solidFill>
                  <a:srgbClr val="091C53"/>
                </a:solidFill>
                <a:latin typeface="+mn-ea"/>
              </a:rPr>
              <a:t>비행장치</a:t>
            </a:r>
            <a:r>
              <a:rPr lang="ko-KR" altLang="en-US" sz="1200" b="1" dirty="0">
                <a:solidFill>
                  <a:srgbClr val="091C53"/>
                </a:solidFill>
                <a:latin typeface="+mn-ea"/>
              </a:rPr>
              <a:t> 사진</a:t>
            </a: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rgbClr val="091C53"/>
                </a:solidFill>
                <a:latin typeface="+mn-ea"/>
              </a:rPr>
              <a:t>제원 및 </a:t>
            </a:r>
            <a:r>
              <a:rPr lang="ko-KR" altLang="en-US" sz="1200" b="1" dirty="0" err="1">
                <a:solidFill>
                  <a:srgbClr val="091C53"/>
                </a:solidFill>
                <a:latin typeface="+mn-ea"/>
              </a:rPr>
              <a:t>성능표</a:t>
            </a:r>
            <a:endParaRPr lang="en-US" altLang="ko-KR" sz="1200" b="1" dirty="0">
              <a:solidFill>
                <a:srgbClr val="091C53"/>
              </a:solidFill>
              <a:latin typeface="+mn-ea"/>
            </a:endParaRPr>
          </a:p>
          <a:p>
            <a:pPr>
              <a:lnSpc>
                <a:spcPct val="160000"/>
              </a:lnSpc>
            </a:pP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    </a:t>
            </a:r>
            <a:r>
              <a:rPr lang="ko-KR" altLang="ko-KR" sz="1200" b="1" dirty="0">
                <a:solidFill>
                  <a:srgbClr val="091C53"/>
                </a:solidFill>
                <a:latin typeface="+mn-ea"/>
              </a:rPr>
              <a:t>•</a:t>
            </a: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 </a:t>
            </a:r>
            <a:r>
              <a:rPr lang="ko-KR" altLang="en-US" sz="1200" b="1" dirty="0" err="1">
                <a:solidFill>
                  <a:srgbClr val="091C53"/>
                </a:solidFill>
                <a:latin typeface="+mn-ea"/>
              </a:rPr>
              <a:t>신고증명서</a:t>
            </a: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rgbClr val="091C53"/>
                </a:solidFill>
                <a:latin typeface="+mn-ea"/>
              </a:rPr>
              <a:t>안전성 인증서</a:t>
            </a: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(25kg</a:t>
            </a:r>
            <a:r>
              <a:rPr lang="ko-KR" altLang="en-US" sz="1200" b="1" dirty="0">
                <a:solidFill>
                  <a:srgbClr val="091C53"/>
                </a:solidFill>
                <a:latin typeface="+mn-ea"/>
              </a:rPr>
              <a:t>초과 시</a:t>
            </a: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    </a:t>
            </a:r>
            <a:r>
              <a:rPr lang="ko-KR" altLang="ko-KR" sz="1200" b="1" dirty="0">
                <a:solidFill>
                  <a:srgbClr val="091C53"/>
                </a:solidFill>
                <a:latin typeface="+mn-ea"/>
              </a:rPr>
              <a:t>•</a:t>
            </a: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rgbClr val="091C53"/>
                </a:solidFill>
                <a:latin typeface="+mn-ea"/>
              </a:rPr>
              <a:t>조종자 </a:t>
            </a:r>
            <a:r>
              <a:rPr lang="ko-KR" altLang="en-US" sz="1200" b="1" dirty="0" err="1">
                <a:solidFill>
                  <a:srgbClr val="091C53"/>
                </a:solidFill>
                <a:latin typeface="+mn-ea"/>
              </a:rPr>
              <a:t>자격번호</a:t>
            </a:r>
            <a:r>
              <a:rPr lang="en-US" altLang="ko-KR" sz="1200" b="1" dirty="0">
                <a:solidFill>
                  <a:srgbClr val="091C53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rgbClr val="091C53"/>
                </a:solidFill>
                <a:latin typeface="+mn-ea"/>
              </a:rPr>
              <a:t>보험가입증명서 등</a:t>
            </a:r>
            <a:endParaRPr lang="en-US" altLang="ko-KR" sz="1200" b="1">
              <a:solidFill>
                <a:srgbClr val="091C53"/>
              </a:solidFill>
              <a:latin typeface="+mn-ea"/>
            </a:endParaRPr>
          </a:p>
          <a:p>
            <a:pPr>
              <a:lnSpc>
                <a:spcPct val="160000"/>
              </a:lnSpc>
            </a:pPr>
            <a:endParaRPr lang="en-US" altLang="ko-KR" sz="1000" b="1" dirty="0">
              <a:solidFill>
                <a:srgbClr val="091C53"/>
              </a:solidFill>
              <a:latin typeface="+mn-ea"/>
            </a:endParaRPr>
          </a:p>
          <a:p>
            <a:pPr algn="ctr">
              <a:lnSpc>
                <a:spcPct val="160000"/>
              </a:lnSpc>
            </a:pPr>
            <a:r>
              <a:rPr lang="ko-KR" altLang="en-US" sz="1200" b="1" dirty="0" err="1">
                <a:solidFill>
                  <a:srgbClr val="091C53"/>
                </a:solidFill>
                <a:latin typeface="+mj-ea"/>
                <a:ea typeface="+mj-ea"/>
              </a:rPr>
              <a:t>드론</a:t>
            </a:r>
            <a:r>
              <a:rPr lang="ko-KR" altLang="en-US" sz="1200" b="1" dirty="0">
                <a:solidFill>
                  <a:srgbClr val="091C53"/>
                </a:solidFill>
                <a:latin typeface="+mj-ea"/>
                <a:ea typeface="+mj-ea"/>
              </a:rPr>
              <a:t> 원스톱</a:t>
            </a:r>
            <a:r>
              <a:rPr lang="en-US" altLang="ko-KR" sz="1200" b="1" dirty="0">
                <a:solidFill>
                  <a:srgbClr val="091C53"/>
                </a:solidFill>
                <a:latin typeface="+mj-ea"/>
                <a:ea typeface="+mj-ea"/>
              </a:rPr>
              <a:t> </a:t>
            </a:r>
            <a:r>
              <a:rPr lang="ko-KR" altLang="en-US" sz="1200" b="1" dirty="0">
                <a:solidFill>
                  <a:srgbClr val="091C53"/>
                </a:solidFill>
                <a:latin typeface="+mj-ea"/>
                <a:ea typeface="+mj-ea"/>
              </a:rPr>
              <a:t>민원</a:t>
            </a:r>
            <a:r>
              <a:rPr lang="en-US" altLang="ko-KR" sz="1200" b="1" dirty="0">
                <a:solidFill>
                  <a:srgbClr val="091C53"/>
                </a:solidFill>
                <a:latin typeface="+mj-ea"/>
                <a:ea typeface="+mj-ea"/>
              </a:rPr>
              <a:t> </a:t>
            </a:r>
            <a:r>
              <a:rPr lang="ko-KR" altLang="en-US" sz="1200" b="1" dirty="0">
                <a:solidFill>
                  <a:srgbClr val="091C53"/>
                </a:solidFill>
                <a:latin typeface="+mj-ea"/>
                <a:ea typeface="+mj-ea"/>
              </a:rPr>
              <a:t>포털</a:t>
            </a:r>
            <a:r>
              <a:rPr lang="en-US" altLang="ko-KR" sz="1200" b="1" dirty="0">
                <a:solidFill>
                  <a:srgbClr val="091C53"/>
                </a:solidFill>
                <a:latin typeface="+mj-ea"/>
                <a:ea typeface="+mj-ea"/>
              </a:rPr>
              <a:t> </a:t>
            </a:r>
            <a:r>
              <a:rPr lang="ko-KR" altLang="en-US" sz="1200" b="1" dirty="0">
                <a:solidFill>
                  <a:srgbClr val="091C53"/>
                </a:solidFill>
                <a:latin typeface="+mj-ea"/>
                <a:ea typeface="+mj-ea"/>
              </a:rPr>
              <a:t>서비스 </a:t>
            </a:r>
            <a:r>
              <a:rPr lang="ko-KR" altLang="en-US" sz="1200" b="1" dirty="0">
                <a:latin typeface="+mj-ea"/>
                <a:ea typeface="+mj-ea"/>
              </a:rPr>
              <a:t>접속</a:t>
            </a:r>
            <a:endParaRPr lang="en-US" altLang="ko-KR" sz="1200" b="1" dirty="0">
              <a:latin typeface="+mj-ea"/>
              <a:ea typeface="+mj-ea"/>
            </a:endParaRPr>
          </a:p>
          <a:p>
            <a:pPr algn="ctr">
              <a:lnSpc>
                <a:spcPct val="160000"/>
              </a:lnSpc>
            </a:pPr>
            <a:r>
              <a:rPr lang="en-US" altLang="ko-KR" sz="1200" b="1" dirty="0">
                <a:solidFill>
                  <a:srgbClr val="091C53"/>
                </a:solidFill>
                <a:latin typeface="+mj-ea"/>
                <a:ea typeface="+mj-ea"/>
              </a:rPr>
              <a:t> </a:t>
            </a:r>
            <a:r>
              <a:rPr lang="en-US" altLang="ko-KR" sz="1200" b="1" dirty="0">
                <a:solidFill>
                  <a:srgbClr val="091C53"/>
                </a:solidFill>
                <a:latin typeface="+mj-ea"/>
                <a:ea typeface="+mj-ea"/>
                <a:hlinkClick r:id="rId3"/>
              </a:rPr>
              <a:t>https://drone.onestop.go.kr/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    </a:t>
            </a:r>
            <a:endParaRPr lang="en-US" altLang="ko-KR" sz="1200" b="1" dirty="0">
              <a:solidFill>
                <a:srgbClr val="091C53"/>
              </a:solidFill>
              <a:latin typeface="+mj-ea"/>
            </a:endParaRPr>
          </a:p>
          <a:p>
            <a:pPr>
              <a:lnSpc>
                <a:spcPct val="104000"/>
              </a:lnSpc>
            </a:pPr>
            <a:endParaRPr lang="en-US" altLang="ko-KR" sz="1200" b="1" dirty="0">
              <a:solidFill>
                <a:srgbClr val="091C53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900" y="0"/>
            <a:ext cx="9138100" cy="600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582" y="4844955"/>
            <a:ext cx="1184233" cy="29854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840" y="780856"/>
            <a:ext cx="4366776" cy="3762485"/>
          </a:xfrm>
          <a:prstGeom prst="rect">
            <a:avLst/>
          </a:prstGeom>
        </p:spPr>
      </p:pic>
      <p:sp>
        <p:nvSpPr>
          <p:cNvPr id="2" name="Text 0">
            <a:extLst>
              <a:ext uri="{FF2B5EF4-FFF2-40B4-BE49-F238E27FC236}">
                <a16:creationId xmlns:a16="http://schemas.microsoft.com/office/drawing/2014/main" id="{61CD132B-EC76-8094-FB96-9DF93352A720}"/>
              </a:ext>
            </a:extLst>
          </p:cNvPr>
          <p:cNvSpPr/>
          <p:nvPr/>
        </p:nvSpPr>
        <p:spPr>
          <a:xfrm>
            <a:off x="123904" y="68491"/>
            <a:ext cx="7890159" cy="4866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[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별첨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1-1] </a:t>
            </a:r>
            <a:r>
              <a:rPr lang="ko-KR" altLang="en-US" sz="24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 승인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(</a:t>
            </a:r>
            <a:r>
              <a:rPr lang="ko-KR" altLang="en-US" sz="24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드론원스톱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) 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신청 화면</a:t>
            </a:r>
            <a:endParaRPr lang="ko-KR" sz="2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16530" y="1048899"/>
            <a:ext cx="3669670" cy="28252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200000"/>
              </a:lnSpc>
              <a:buNone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로그인 후 상단 민원신청 클릭</a:t>
            </a:r>
            <a:endParaRPr lang="en-US" altLang="ko-KR" sz="12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Instrument Sans SemiBold" pitchFamily="34" charset="-120"/>
            </a:endParaRPr>
          </a:p>
          <a:p>
            <a:pPr>
              <a:lnSpc>
                <a:spcPct val="200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Instrument Sans SemiBold" pitchFamily="34" charset="-120"/>
              </a:rPr>
              <a:t>  → 해당 사항 항목 클릭 → </a:t>
            </a:r>
            <a:r>
              <a:rPr lang="en-US" altLang="ko-KR" sz="1200" b="1" dirty="0">
                <a:solidFill>
                  <a:srgbClr val="002060"/>
                </a:solidFill>
                <a:latin typeface="맑은 고딕" panose="020B0503020000020004" pitchFamily="50" charset="-127"/>
                <a:cs typeface="Instrument Sans SemiBold" pitchFamily="34" charset="-120"/>
              </a:rPr>
              <a:t>(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cs typeface="Instrument Sans SemiBold" pitchFamily="34" charset="-120"/>
              </a:rPr>
              <a:t>예시</a:t>
            </a:r>
            <a:r>
              <a:rPr lang="en-US" altLang="ko-KR" sz="1200" b="1" dirty="0">
                <a:solidFill>
                  <a:srgbClr val="002060"/>
                </a:solidFill>
                <a:latin typeface="맑은 고딕" panose="020B0503020000020004" pitchFamily="50" charset="-127"/>
                <a:cs typeface="Instrument Sans SemiBold" pitchFamily="34" charset="-120"/>
              </a:rPr>
              <a:t>) 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Instrument Sans SemiBold" pitchFamily="34" charset="-120"/>
              </a:rPr>
              <a:t>비행승인신청</a:t>
            </a:r>
            <a:endParaRPr lang="ko-KR" sz="1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900" y="0"/>
            <a:ext cx="9138100" cy="600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58" y="4543341"/>
            <a:ext cx="3277057" cy="60015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689" y="855406"/>
            <a:ext cx="4887388" cy="4102367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F31CEDF3-B605-BDA6-9C04-3C7E0984C3BD}"/>
              </a:ext>
            </a:extLst>
          </p:cNvPr>
          <p:cNvSpPr/>
          <p:nvPr/>
        </p:nvSpPr>
        <p:spPr>
          <a:xfrm>
            <a:off x="123904" y="68491"/>
            <a:ext cx="7890159" cy="4866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[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별첨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1-2] </a:t>
            </a:r>
            <a:r>
              <a:rPr lang="ko-KR" altLang="en-US" sz="24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 승인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(</a:t>
            </a:r>
            <a:r>
              <a:rPr lang="ko-KR" altLang="en-US" sz="24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드론원스톱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) 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신청 화면</a:t>
            </a:r>
            <a:endParaRPr lang="ko-KR" sz="2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9484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900" y="0"/>
            <a:ext cx="9138100" cy="600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58" y="4543341"/>
            <a:ext cx="3277057" cy="60015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626" y="908500"/>
            <a:ext cx="5028199" cy="4154613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123904" y="1241404"/>
            <a:ext cx="3799184" cy="18498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</a:rPr>
              <a:t>[</a:t>
            </a:r>
            <a:r>
              <a:rPr lang="ko-KR" altLang="en-US" sz="1200" b="1" dirty="0" err="1">
                <a:solidFill>
                  <a:srgbClr val="002060"/>
                </a:solidFill>
                <a:latin typeface="+mj-ea"/>
                <a:ea typeface="+mj-ea"/>
              </a:rPr>
              <a:t>비행승인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</a:rPr>
              <a:t>신청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</a:rPr>
              <a:t>]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alt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</a:rPr>
              <a:t>신청인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</a:rPr>
              <a:t>비행계획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1200" b="1" dirty="0" err="1">
                <a:solidFill>
                  <a:srgbClr val="002060"/>
                </a:solidFill>
                <a:latin typeface="+mj-ea"/>
                <a:ea typeface="+mj-ea"/>
              </a:rPr>
              <a:t>비행장치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</a:rPr>
              <a:t>등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</a:rPr>
              <a:t>빨간색 별표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  <a:ea typeface="+mj-ea"/>
              </a:rPr>
              <a:t>(*)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</a:rPr>
              <a:t> 표시</a:t>
            </a:r>
            <a:endParaRPr lang="en-US" alt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</a:rPr>
              <a:t>항목은 필수 입력 사항 입니다</a:t>
            </a:r>
            <a:endParaRPr lang="en-US" alt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altLang="ko-KR" sz="1200" b="1" dirty="0">
              <a:latin typeface="+mj-ea"/>
              <a:ea typeface="+mj-ea"/>
            </a:endParaRPr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C200BC0C-0348-AF0A-14EF-911E28EAD419}"/>
              </a:ext>
            </a:extLst>
          </p:cNvPr>
          <p:cNvSpPr/>
          <p:nvPr/>
        </p:nvSpPr>
        <p:spPr>
          <a:xfrm>
            <a:off x="123904" y="68491"/>
            <a:ext cx="7890159" cy="4866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[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별첨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1-3] </a:t>
            </a:r>
            <a:r>
              <a:rPr lang="ko-KR" altLang="en-US" sz="24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 승인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(</a:t>
            </a:r>
            <a:r>
              <a:rPr lang="ko-KR" altLang="en-US" sz="24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드론원스톱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) 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신청 화면</a:t>
            </a:r>
            <a:endParaRPr lang="ko-KR" sz="2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308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070" y="4650134"/>
            <a:ext cx="648929" cy="45726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250" y="646007"/>
            <a:ext cx="4562713" cy="219806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107" y="2782388"/>
            <a:ext cx="4491857" cy="233378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900" y="0"/>
            <a:ext cx="9138100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0"/>
          <p:cNvSpPr/>
          <p:nvPr/>
        </p:nvSpPr>
        <p:spPr>
          <a:xfrm>
            <a:off x="123904" y="68491"/>
            <a:ext cx="7883627" cy="3944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4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[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별첨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1-4] </a:t>
            </a:r>
            <a:r>
              <a:rPr lang="ko-KR" altLang="en-US" sz="24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 승인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(</a:t>
            </a:r>
            <a:r>
              <a:rPr lang="ko-KR" altLang="en-US" sz="24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드론원스톱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) 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신청 화면</a:t>
            </a:r>
            <a:endParaRPr lang="ko-KR" altLang="ko-KR" sz="2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04000"/>
              </a:lnSpc>
            </a:pPr>
            <a:endParaRPr lang="ko-KR" altLang="ko-KR" sz="2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9" y="580387"/>
            <a:ext cx="4158019" cy="4563113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F8B1DAC-08C2-C6F2-DDE8-393F3DA2A9D6}"/>
              </a:ext>
            </a:extLst>
          </p:cNvPr>
          <p:cNvSpPr/>
          <p:nvPr/>
        </p:nvSpPr>
        <p:spPr>
          <a:xfrm>
            <a:off x="914400" y="3173104"/>
            <a:ext cx="286603" cy="1228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A58CC72-3F8D-CF1D-CE15-B256D9BAAEE3}"/>
              </a:ext>
            </a:extLst>
          </p:cNvPr>
          <p:cNvSpPr/>
          <p:nvPr/>
        </p:nvSpPr>
        <p:spPr>
          <a:xfrm>
            <a:off x="923496" y="3905536"/>
            <a:ext cx="502695" cy="1228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DB696DF-B060-2E72-AA1E-44B9E8BF83FF}"/>
              </a:ext>
            </a:extLst>
          </p:cNvPr>
          <p:cNvSpPr/>
          <p:nvPr/>
        </p:nvSpPr>
        <p:spPr>
          <a:xfrm>
            <a:off x="937144" y="2759120"/>
            <a:ext cx="286603" cy="1228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20E55D4-A7DF-4939-BC31-321FAC7E6206}"/>
              </a:ext>
            </a:extLst>
          </p:cNvPr>
          <p:cNvSpPr/>
          <p:nvPr/>
        </p:nvSpPr>
        <p:spPr>
          <a:xfrm>
            <a:off x="898472" y="2556673"/>
            <a:ext cx="286603" cy="1228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D6DAAB4-CDE8-202D-6CF0-80BABBCE6C3D}"/>
              </a:ext>
            </a:extLst>
          </p:cNvPr>
          <p:cNvSpPr/>
          <p:nvPr/>
        </p:nvSpPr>
        <p:spPr>
          <a:xfrm>
            <a:off x="948512" y="2313287"/>
            <a:ext cx="477679" cy="983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31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06766" y="1241404"/>
            <a:ext cx="4156949" cy="35591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</a:rPr>
              <a:t>모든 사항 입력 후 접수 클릭</a:t>
            </a:r>
            <a:endParaRPr lang="en-US" alt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접수 완료 후 최소 </a:t>
            </a:r>
            <a:r>
              <a:rPr lang="en-US" altLang="ko-KR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일이후 해당 </a:t>
            </a:r>
            <a:r>
              <a:rPr lang="ko-KR" altLang="en-US" sz="12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싸이트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반드시 재 방문</a:t>
            </a:r>
            <a:endParaRPr lang="en-US" altLang="ko-KR" sz="12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ko-KR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하여 승인 결과 확인 받은 후 비행 가능</a:t>
            </a:r>
            <a:endParaRPr lang="en-US" altLang="ko-KR" sz="12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ko-KR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altLang="ko-KR" sz="12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 지역은 접수 후 </a:t>
            </a:r>
            <a:r>
              <a:rPr lang="en-US" altLang="ko-KR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내 비행 승인이 되나</a:t>
            </a:r>
            <a:r>
              <a:rPr lang="en-US" altLang="ko-KR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</a:rPr>
              <a:t>우리대학은 </a:t>
            </a:r>
            <a:endParaRPr lang="en-US" altLang="ko-KR" sz="1200" b="1" dirty="0">
              <a:solidFill>
                <a:srgbClr val="002060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002060"/>
                </a:solidFill>
                <a:latin typeface="맑은 고딕" panose="020B0503020000020004" pitchFamily="50" charset="-127"/>
              </a:rPr>
              <a:t>   </a:t>
            </a:r>
            <a:r>
              <a:rPr lang="ko-KR" altLang="en-US" sz="1200" b="1" dirty="0" err="1">
                <a:solidFill>
                  <a:srgbClr val="FF0000"/>
                </a:solidFill>
                <a:latin typeface="맑은 고딕" panose="020B0503020000020004" pitchFamily="50" charset="-127"/>
              </a:rPr>
              <a:t>관제권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 및</a:t>
            </a:r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  <a:latin typeface="맑은 고딕" panose="020B0503020000020004" pitchFamily="50" charset="-127"/>
              </a:rPr>
              <a:t>비행제한구역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</a:rPr>
              <a:t>에 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+mj-ea"/>
              </a:rPr>
              <a:t>해당하여 비행 승인까지 </a:t>
            </a:r>
            <a:r>
              <a:rPr lang="en-US" altLang="ko-KR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+mj-ea"/>
              </a:rPr>
              <a:t>10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+mj-ea"/>
              </a:rPr>
              <a:t>일 </a:t>
            </a:r>
            <a:endParaRPr lang="en-US" altLang="ko-KR" sz="1200" b="1" dirty="0">
              <a:solidFill>
                <a:srgbClr val="002060"/>
              </a:solidFill>
              <a:latin typeface="맑은 고딕" panose="020B0503020000020004" pitchFamily="50" charset="-127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+mj-ea"/>
              </a:rPr>
              <a:t>   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+mj-ea"/>
              </a:rPr>
              <a:t>이상 소요될 수 있으므로 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</a:rPr>
              <a:t>수시로 진행 상황을 확인해 주시</a:t>
            </a:r>
            <a:endParaRPr lang="en-US" alt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</a:rPr>
              <a:t>   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</a:rPr>
              <a:t>기 바랍니다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sz="1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900" y="0"/>
            <a:ext cx="9138100" cy="600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58" y="4543341"/>
            <a:ext cx="3277057" cy="60015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996" y="801215"/>
            <a:ext cx="4170479" cy="423187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785A7560-1F17-1CD0-69AA-A56D68CABBB9}"/>
              </a:ext>
            </a:extLst>
          </p:cNvPr>
          <p:cNvSpPr/>
          <p:nvPr/>
        </p:nvSpPr>
        <p:spPr>
          <a:xfrm>
            <a:off x="123904" y="68491"/>
            <a:ext cx="7890159" cy="4866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[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별첨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1-5] </a:t>
            </a:r>
            <a:r>
              <a:rPr lang="ko-KR" altLang="en-US" sz="24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 승인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(</a:t>
            </a:r>
            <a:r>
              <a:rPr lang="ko-KR" altLang="en-US" sz="24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드론원스톱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) 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신청 화면</a:t>
            </a:r>
            <a:endParaRPr lang="ko-KR" sz="2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4586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46862-BD3B-FAE1-93BE-4C11DBF78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>
            <a:extLst>
              <a:ext uri="{FF2B5EF4-FFF2-40B4-BE49-F238E27FC236}">
                <a16:creationId xmlns:a16="http://schemas.microsoft.com/office/drawing/2014/main" id="{43514BB5-CE2A-C50D-EF48-3B47FF81D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252" y="4650134"/>
            <a:ext cx="1090748" cy="45726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0B23F89D-AE89-49CA-8804-20E116A07D5C}"/>
              </a:ext>
            </a:extLst>
          </p:cNvPr>
          <p:cNvSpPr/>
          <p:nvPr/>
        </p:nvSpPr>
        <p:spPr>
          <a:xfrm>
            <a:off x="5900" y="0"/>
            <a:ext cx="9138100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 0">
            <a:extLst>
              <a:ext uri="{FF2B5EF4-FFF2-40B4-BE49-F238E27FC236}">
                <a16:creationId xmlns:a16="http://schemas.microsoft.com/office/drawing/2014/main" id="{DCCB4B4A-25A3-08AC-4C69-DAFBE05102FD}"/>
              </a:ext>
            </a:extLst>
          </p:cNvPr>
          <p:cNvSpPr/>
          <p:nvPr/>
        </p:nvSpPr>
        <p:spPr>
          <a:xfrm>
            <a:off x="123904" y="68491"/>
            <a:ext cx="8275513" cy="3944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4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[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별첨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2-1] 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교내 </a:t>
            </a:r>
            <a:r>
              <a:rPr lang="ko-KR" altLang="en-US" sz="24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대학 홈페이지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) 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신청 화면</a:t>
            </a:r>
            <a:endParaRPr lang="ko-KR" altLang="ko-KR" sz="2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 0">
            <a:extLst>
              <a:ext uri="{FF2B5EF4-FFF2-40B4-BE49-F238E27FC236}">
                <a16:creationId xmlns:a16="http://schemas.microsoft.com/office/drawing/2014/main" id="{7927EA6C-BFB1-BE14-A788-538C6DC79ADF}"/>
              </a:ext>
            </a:extLst>
          </p:cNvPr>
          <p:cNvSpPr/>
          <p:nvPr/>
        </p:nvSpPr>
        <p:spPr>
          <a:xfrm>
            <a:off x="216530" y="769118"/>
            <a:ext cx="3669670" cy="90955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cs typeface="Instrument Sans SemiBold" pitchFamily="34" charset="-120"/>
              </a:rPr>
              <a:t>■  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대학 홈페이지 → 종합정보시스템 접속 후 로그인</a:t>
            </a:r>
            <a:endParaRPr lang="en-US" altLang="ko-KR" sz="1200" b="1" dirty="0">
              <a:solidFill>
                <a:srgbClr val="002060"/>
              </a:solidFill>
              <a:latin typeface="+mj-ea"/>
              <a:ea typeface="+mj-ea"/>
              <a:cs typeface="Instrument Sans SemiBold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     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→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Instrument Sans SemiBold" pitchFamily="34" charset="-120"/>
              </a:rPr>
              <a:t> 학사 → </a:t>
            </a:r>
            <a:r>
              <a:rPr lang="ko-KR" altLang="en-US" sz="1200" b="1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Instrument Sans SemiBold" pitchFamily="34" charset="-120"/>
              </a:rPr>
              <a:t>드론</a:t>
            </a:r>
            <a:r>
              <a: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Instrument Sans SemiBold" pitchFamily="34" charset="-120"/>
              </a:rPr>
              <a:t> 비행신청 클릭</a:t>
            </a:r>
            <a:endParaRPr lang="ko-KR" sz="1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C22DAB96-5256-4442-5939-AF16C96C7788}"/>
              </a:ext>
            </a:extLst>
          </p:cNvPr>
          <p:cNvGrpSpPr/>
          <p:nvPr/>
        </p:nvGrpSpPr>
        <p:grpSpPr>
          <a:xfrm>
            <a:off x="216530" y="1890212"/>
            <a:ext cx="4355470" cy="2966073"/>
            <a:chOff x="4067034" y="771706"/>
            <a:chExt cx="4879074" cy="4023167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6BCE41DA-CE8F-9EA4-3170-9C540142F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7034" y="771706"/>
              <a:ext cx="4879074" cy="4023167"/>
            </a:xfrm>
            <a:prstGeom prst="rect">
              <a:avLst/>
            </a:prstGeom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E8FDB192-97AF-E41B-B343-DD69720D2243}"/>
                </a:ext>
              </a:extLst>
            </p:cNvPr>
            <p:cNvSpPr/>
            <p:nvPr/>
          </p:nvSpPr>
          <p:spPr>
            <a:xfrm>
              <a:off x="8529851" y="1214650"/>
              <a:ext cx="416257" cy="24565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B593DDC-686C-3B4B-CDB5-EA2B7AF23354}"/>
              </a:ext>
            </a:extLst>
          </p:cNvPr>
          <p:cNvGrpSpPr/>
          <p:nvPr/>
        </p:nvGrpSpPr>
        <p:grpSpPr>
          <a:xfrm>
            <a:off x="4831307" y="632359"/>
            <a:ext cx="4169395" cy="4223926"/>
            <a:chOff x="4831307" y="632359"/>
            <a:chExt cx="4169395" cy="4223926"/>
          </a:xfrm>
        </p:grpSpPr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FFD09068-54E8-5C73-4B33-00FBDCC6D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1307" y="639183"/>
              <a:ext cx="4169395" cy="4217102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EFE32A22-8B4E-228E-3FB3-278F6714D966}"/>
                </a:ext>
              </a:extLst>
            </p:cNvPr>
            <p:cNvSpPr/>
            <p:nvPr/>
          </p:nvSpPr>
          <p:spPr>
            <a:xfrm>
              <a:off x="5452280" y="632359"/>
              <a:ext cx="607326" cy="3298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D3D6C63B-F51C-C797-5B28-2370C7E7720D}"/>
                </a:ext>
              </a:extLst>
            </p:cNvPr>
            <p:cNvSpPr/>
            <p:nvPr/>
          </p:nvSpPr>
          <p:spPr>
            <a:xfrm>
              <a:off x="4881347" y="3009349"/>
              <a:ext cx="448104" cy="2046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71283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0">
            <a:extLst>
              <a:ext uri="{FF2B5EF4-FFF2-40B4-BE49-F238E27FC236}">
                <a16:creationId xmlns:a16="http://schemas.microsoft.com/office/drawing/2014/main" id="{4DE46C2B-51EE-7E8F-744F-E348FBEA4608}"/>
              </a:ext>
            </a:extLst>
          </p:cNvPr>
          <p:cNvSpPr/>
          <p:nvPr/>
        </p:nvSpPr>
        <p:spPr>
          <a:xfrm>
            <a:off x="209706" y="741826"/>
            <a:ext cx="8784170" cy="9792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200000"/>
              </a:lnSpc>
              <a:buNone/>
            </a:pPr>
            <a:r>
              <a:rPr lang="ko-KR" altLang="en-US" sz="10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■ </a:t>
            </a:r>
            <a:r>
              <a:rPr lang="ko-KR" altLang="en-US" sz="1000" b="1" dirty="0" err="1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드론</a:t>
            </a:r>
            <a:r>
              <a:rPr lang="ko-KR" altLang="en-US" sz="10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 비행신청 화면</a:t>
            </a:r>
            <a:endParaRPr lang="en-US" altLang="ko-KR" sz="1000" b="1" dirty="0">
              <a:solidFill>
                <a:srgbClr val="002060"/>
              </a:solidFill>
              <a:latin typeface="+mj-ea"/>
              <a:ea typeface="+mj-ea"/>
              <a:cs typeface="Instrument Sans SemiBold" pitchFamily="34" charset="-120"/>
            </a:endParaRPr>
          </a:p>
          <a:p>
            <a:pPr>
              <a:lnSpc>
                <a:spcPct val="200000"/>
              </a:lnSpc>
            </a:pPr>
            <a:r>
              <a:rPr lang="ko-KR" altLang="en-US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  </a:t>
            </a:r>
            <a:r>
              <a:rPr lang="ko-KR" altLang="en-US" sz="900" b="1" dirty="0">
                <a:solidFill>
                  <a:srgbClr val="FF0000"/>
                </a:solidFill>
                <a:latin typeface="+mj-ea"/>
                <a:cs typeface="Instrument Sans SemiBold" pitchFamily="34" charset="-120"/>
              </a:rPr>
              <a:t>① </a:t>
            </a:r>
            <a:r>
              <a:rPr lang="ko-KR" altLang="en-US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안전수칙 숙지</a:t>
            </a:r>
            <a:r>
              <a:rPr lang="en-US" altLang="ko-KR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(</a:t>
            </a:r>
            <a:r>
              <a:rPr lang="ko-KR" altLang="en-US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내용 확인 후 체크</a:t>
            </a:r>
            <a:r>
              <a:rPr lang="en-US" altLang="ko-KR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)</a:t>
            </a:r>
            <a:r>
              <a:rPr lang="ko-KR" altLang="en-US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 → </a:t>
            </a:r>
            <a:r>
              <a:rPr lang="ko-KR" altLang="en-US" sz="900" b="1" dirty="0">
                <a:solidFill>
                  <a:srgbClr val="FF0000"/>
                </a:solidFill>
                <a:latin typeface="+mj-ea"/>
                <a:cs typeface="Instrument Sans SemiBold" pitchFamily="34" charset="-120"/>
              </a:rPr>
              <a:t>② </a:t>
            </a:r>
            <a:r>
              <a:rPr lang="ko-KR" altLang="en-US" sz="900" b="1" dirty="0" err="1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드론</a:t>
            </a:r>
            <a:r>
              <a:rPr lang="ko-KR" altLang="en-US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 원스톱 승인 파일 관리에서 파일추가 클릭 후 승인 파일 업로드 → </a:t>
            </a:r>
            <a:r>
              <a:rPr lang="ko-KR" altLang="en-US" sz="900" b="1" dirty="0">
                <a:solidFill>
                  <a:srgbClr val="FF0000"/>
                </a:solidFill>
                <a:latin typeface="+mj-ea"/>
                <a:cs typeface="Instrument Sans SemiBold" pitchFamily="34" charset="-120"/>
              </a:rPr>
              <a:t>③ </a:t>
            </a:r>
            <a:r>
              <a:rPr lang="ko-KR" altLang="en-US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사용일자</a:t>
            </a:r>
            <a:r>
              <a:rPr lang="en-US" altLang="ko-KR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, </a:t>
            </a:r>
            <a:r>
              <a:rPr lang="ko-KR" altLang="en-US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교시</a:t>
            </a:r>
            <a:r>
              <a:rPr lang="en-US" altLang="ko-KR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, </a:t>
            </a:r>
            <a:r>
              <a:rPr lang="ko-KR" altLang="en-US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인원</a:t>
            </a:r>
            <a:r>
              <a:rPr lang="en-US" altLang="ko-KR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, </a:t>
            </a:r>
            <a:r>
              <a:rPr lang="ko-KR" altLang="en-US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사용시설</a:t>
            </a:r>
            <a:r>
              <a:rPr lang="en-US" altLang="ko-KR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, </a:t>
            </a:r>
            <a:r>
              <a:rPr lang="ko-KR" altLang="en-US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내용 등</a:t>
            </a:r>
            <a:r>
              <a:rPr lang="en-US" altLang="ko-KR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 </a:t>
            </a:r>
            <a:r>
              <a:rPr lang="ko-KR" altLang="en-US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입력</a:t>
            </a:r>
            <a:endParaRPr lang="en-US" altLang="ko-KR" sz="900" b="1" dirty="0">
              <a:solidFill>
                <a:srgbClr val="002060"/>
              </a:solidFill>
              <a:latin typeface="+mj-ea"/>
              <a:ea typeface="+mj-ea"/>
              <a:cs typeface="Instrument Sans SemiBold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ko-KR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       </a:t>
            </a:r>
            <a:r>
              <a:rPr lang="ko-KR" altLang="en-US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→ </a:t>
            </a:r>
            <a:r>
              <a:rPr lang="ko-KR" altLang="en-US" sz="900" b="1" dirty="0">
                <a:solidFill>
                  <a:srgbClr val="FF0000"/>
                </a:solidFill>
                <a:latin typeface="+mj-ea"/>
                <a:cs typeface="Instrument Sans SemiBold" pitchFamily="34" charset="-120"/>
              </a:rPr>
              <a:t>④ </a:t>
            </a:r>
            <a:r>
              <a:rPr lang="ko-KR" altLang="en-US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원스톱 승인 파일 연결 클릭 → </a:t>
            </a:r>
            <a:r>
              <a:rPr lang="ko-KR" altLang="en-US" sz="900" b="1" dirty="0">
                <a:solidFill>
                  <a:srgbClr val="FF0000"/>
                </a:solidFill>
                <a:latin typeface="+mj-ea"/>
                <a:cs typeface="Instrument Sans SemiBold" pitchFamily="34" charset="-120"/>
              </a:rPr>
              <a:t>⑤ </a:t>
            </a:r>
            <a:r>
              <a:rPr lang="ko-KR" altLang="en-US" sz="900" b="1" dirty="0" err="1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업로드된</a:t>
            </a:r>
            <a:r>
              <a:rPr lang="ko-KR" altLang="en-US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 관련 파일 선택 후 연결 선택 → </a:t>
            </a:r>
            <a:r>
              <a:rPr lang="ko-KR" altLang="en-US" sz="900" b="1" dirty="0">
                <a:solidFill>
                  <a:srgbClr val="FF0000"/>
                </a:solidFill>
                <a:latin typeface="+mj-ea"/>
                <a:cs typeface="Instrument Sans SemiBold" pitchFamily="34" charset="-120"/>
              </a:rPr>
              <a:t>⑥ </a:t>
            </a:r>
            <a:r>
              <a:rPr lang="ko-KR" altLang="en-US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시설 사용신청 클릭 → </a:t>
            </a:r>
            <a:r>
              <a:rPr lang="ko-KR" altLang="en-US" sz="900" b="1" dirty="0">
                <a:solidFill>
                  <a:srgbClr val="FF0000"/>
                </a:solidFill>
                <a:latin typeface="+mj-ea"/>
                <a:ea typeface="+mj-ea"/>
                <a:cs typeface="Instrument Sans SemiBold" pitchFamily="34" charset="-120"/>
              </a:rPr>
              <a:t>⑦ </a:t>
            </a:r>
            <a:r>
              <a:rPr lang="ko-KR" altLang="en-US" sz="900" b="1" dirty="0" err="1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드론실습장</a:t>
            </a:r>
            <a:r>
              <a:rPr lang="ko-KR" altLang="en-US" sz="9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 사용 신청 등록되면 완료</a:t>
            </a:r>
            <a:endParaRPr lang="ko-KR" sz="9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0E3A241-E48E-AD64-3AC0-03B41BCB28FD}"/>
              </a:ext>
            </a:extLst>
          </p:cNvPr>
          <p:cNvSpPr/>
          <p:nvPr/>
        </p:nvSpPr>
        <p:spPr>
          <a:xfrm>
            <a:off x="5900" y="0"/>
            <a:ext cx="9138100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5CD0A0D5-4FAC-4875-22E4-214DA41FD9F5}"/>
              </a:ext>
            </a:extLst>
          </p:cNvPr>
          <p:cNvSpPr/>
          <p:nvPr/>
        </p:nvSpPr>
        <p:spPr>
          <a:xfrm>
            <a:off x="123904" y="68491"/>
            <a:ext cx="8275513" cy="3944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4000"/>
              </a:lnSpc>
            </a:pP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[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별첨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2-2] 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교내 </a:t>
            </a:r>
            <a:r>
              <a:rPr lang="ko-KR" altLang="en-US" sz="24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(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대학 홈페이지</a:t>
            </a:r>
            <a:r>
              <a:rPr lang="en-US" altLang="ko-KR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) </a:t>
            </a:r>
            <a:r>
              <a:rPr lang="ko-KR" altLang="en-US" sz="24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신청 화면</a:t>
            </a:r>
            <a:endParaRPr lang="ko-KR" altLang="ko-KR" sz="24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AA657009-1F7F-87BC-C298-12E51B7FBA83}"/>
              </a:ext>
            </a:extLst>
          </p:cNvPr>
          <p:cNvGrpSpPr/>
          <p:nvPr/>
        </p:nvGrpSpPr>
        <p:grpSpPr>
          <a:xfrm>
            <a:off x="83070" y="1660595"/>
            <a:ext cx="9026816" cy="3464141"/>
            <a:chOff x="83070" y="1626475"/>
            <a:chExt cx="9026816" cy="3464141"/>
          </a:xfrm>
        </p:grpSpPr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CE1613F3-BDDE-206F-15D4-87147B73560D}"/>
                </a:ext>
              </a:extLst>
            </p:cNvPr>
            <p:cNvGrpSpPr/>
            <p:nvPr/>
          </p:nvGrpSpPr>
          <p:grpSpPr>
            <a:xfrm>
              <a:off x="83070" y="1626475"/>
              <a:ext cx="9026816" cy="3464141"/>
              <a:chOff x="83070" y="1626475"/>
              <a:chExt cx="9065774" cy="3464141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87C92A56-D745-F3B6-CC8A-D32D88D4F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81582" y="4844956"/>
                <a:ext cx="1184233" cy="245660"/>
              </a:xfrm>
              <a:prstGeom prst="rect">
                <a:avLst/>
              </a:prstGeom>
            </p:spPr>
          </p:pic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5472E59D-6FCD-7EBA-1436-1477EE75D24B}"/>
                  </a:ext>
                </a:extLst>
              </p:cNvPr>
              <p:cNvGrpSpPr/>
              <p:nvPr/>
            </p:nvGrpSpPr>
            <p:grpSpPr>
              <a:xfrm>
                <a:off x="83070" y="1626475"/>
                <a:ext cx="7558212" cy="3334486"/>
                <a:chOff x="349204" y="1626475"/>
                <a:chExt cx="8787972" cy="3334486"/>
              </a:xfrm>
            </p:grpSpPr>
            <p:pic>
              <p:nvPicPr>
                <p:cNvPr id="3" name="그림 2">
                  <a:extLst>
                    <a:ext uri="{FF2B5EF4-FFF2-40B4-BE49-F238E27FC236}">
                      <a16:creationId xmlns:a16="http://schemas.microsoft.com/office/drawing/2014/main" id="{E108203E-F617-2B52-61AF-E30A7C5B6C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9204" y="1626475"/>
                  <a:ext cx="8784171" cy="3334486"/>
                </a:xfrm>
                <a:prstGeom prst="rect">
                  <a:avLst/>
                </a:prstGeom>
              </p:spPr>
            </p:pic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94190D3D-7631-E162-579F-606487F44F26}"/>
                    </a:ext>
                  </a:extLst>
                </p:cNvPr>
                <p:cNvSpPr/>
                <p:nvPr/>
              </p:nvSpPr>
              <p:spPr>
                <a:xfrm>
                  <a:off x="1364776" y="2790839"/>
                  <a:ext cx="2306472" cy="87628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E07EDE1-006D-B9C7-6D3C-12223DDC18CB}"/>
                    </a:ext>
                  </a:extLst>
                </p:cNvPr>
                <p:cNvSpPr txBox="1"/>
                <p:nvPr/>
              </p:nvSpPr>
              <p:spPr>
                <a:xfrm>
                  <a:off x="1061107" y="2742784"/>
                  <a:ext cx="37190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sz="1800" b="1" dirty="0">
                      <a:solidFill>
                        <a:srgbClr val="FF0000"/>
                      </a:solidFill>
                      <a:latin typeface="+mj-ea"/>
                      <a:cs typeface="Instrument Sans SemiBold" pitchFamily="34" charset="-120"/>
                    </a:rPr>
                    <a:t>①</a:t>
                  </a:r>
                  <a:endParaRPr lang="ko-KR" altLang="en-US" dirty="0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F90B068-E300-6ED5-143D-01383085B2CA}"/>
                    </a:ext>
                  </a:extLst>
                </p:cNvPr>
                <p:cNvSpPr txBox="1"/>
                <p:nvPr/>
              </p:nvSpPr>
              <p:spPr>
                <a:xfrm>
                  <a:off x="3715607" y="1971678"/>
                  <a:ext cx="37190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sz="1800" b="1" dirty="0">
                      <a:solidFill>
                        <a:srgbClr val="FF0000"/>
                      </a:solidFill>
                      <a:latin typeface="+mj-ea"/>
                      <a:ea typeface="+mj-ea"/>
                      <a:cs typeface="Instrument Sans SemiBold" pitchFamily="34" charset="-120"/>
                    </a:rPr>
                    <a:t>②</a:t>
                  </a:r>
                  <a:endParaRPr lang="ko-KR" altLang="en-US" dirty="0"/>
                </a:p>
              </p:txBody>
            </p:sp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8E72F622-B3EA-4D31-39B1-DD4F19AF8E37}"/>
                    </a:ext>
                  </a:extLst>
                </p:cNvPr>
                <p:cNvSpPr/>
                <p:nvPr/>
              </p:nvSpPr>
              <p:spPr>
                <a:xfrm>
                  <a:off x="3700828" y="2286003"/>
                  <a:ext cx="5432547" cy="138111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DFEEBFA-53C0-8033-6C6C-9EB8840BBBAA}"/>
                    </a:ext>
                  </a:extLst>
                </p:cNvPr>
                <p:cNvSpPr txBox="1"/>
                <p:nvPr/>
              </p:nvSpPr>
              <p:spPr>
                <a:xfrm>
                  <a:off x="1402307" y="3670825"/>
                  <a:ext cx="37190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sz="1800" b="1" dirty="0">
                      <a:solidFill>
                        <a:srgbClr val="FF0000"/>
                      </a:solidFill>
                      <a:latin typeface="+mj-ea"/>
                      <a:cs typeface="Instrument Sans SemiBold" pitchFamily="34" charset="-120"/>
                    </a:rPr>
                    <a:t>③  </a:t>
                  </a:r>
                  <a:endParaRPr lang="ko-KR" altLang="en-US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BD24EA5-3FF5-356B-5EF8-610943ECC03E}"/>
                    </a:ext>
                  </a:extLst>
                </p:cNvPr>
                <p:cNvSpPr txBox="1"/>
                <p:nvPr/>
              </p:nvSpPr>
              <p:spPr>
                <a:xfrm>
                  <a:off x="6201210" y="3957436"/>
                  <a:ext cx="37190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sz="1800" b="1" dirty="0">
                      <a:solidFill>
                        <a:srgbClr val="FF0000"/>
                      </a:solidFill>
                      <a:latin typeface="+mj-ea"/>
                      <a:cs typeface="Instrument Sans SemiBold" pitchFamily="34" charset="-120"/>
                    </a:rPr>
                    <a:t>④</a:t>
                  </a:r>
                  <a:endParaRPr lang="ko-KR" altLang="en-US" dirty="0"/>
                </a:p>
              </p:txBody>
            </p:sp>
            <p:sp>
              <p:nvSpPr>
                <p:cNvPr id="24" name="직사각형 23">
                  <a:extLst>
                    <a:ext uri="{FF2B5EF4-FFF2-40B4-BE49-F238E27FC236}">
                      <a16:creationId xmlns:a16="http://schemas.microsoft.com/office/drawing/2014/main" id="{366CF1BB-1E6E-7DD9-D3CB-63F924E58586}"/>
                    </a:ext>
                  </a:extLst>
                </p:cNvPr>
                <p:cNvSpPr/>
                <p:nvPr/>
              </p:nvSpPr>
              <p:spPr>
                <a:xfrm>
                  <a:off x="6023222" y="3894156"/>
                  <a:ext cx="773363" cy="14600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BC4BF89-AA5B-985D-584D-1961F78615B2}"/>
                    </a:ext>
                  </a:extLst>
                </p:cNvPr>
                <p:cNvSpPr txBox="1"/>
                <p:nvPr/>
              </p:nvSpPr>
              <p:spPr>
                <a:xfrm>
                  <a:off x="7797997" y="3793660"/>
                  <a:ext cx="37190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sz="1800" b="1" dirty="0">
                      <a:solidFill>
                        <a:srgbClr val="FF0000"/>
                      </a:solidFill>
                      <a:latin typeface="+mj-ea"/>
                      <a:cs typeface="Instrument Sans SemiBold" pitchFamily="34" charset="-120"/>
                    </a:rPr>
                    <a:t>⑥</a:t>
                  </a:r>
                  <a:endParaRPr lang="ko-KR" altLang="en-US" dirty="0"/>
                </a:p>
              </p:txBody>
            </p:sp>
            <p:sp>
              <p:nvSpPr>
                <p:cNvPr id="35" name="직사각형 34">
                  <a:extLst>
                    <a:ext uri="{FF2B5EF4-FFF2-40B4-BE49-F238E27FC236}">
                      <a16:creationId xmlns:a16="http://schemas.microsoft.com/office/drawing/2014/main" id="{BE28212E-3157-4299-162B-CD35DDF457ED}"/>
                    </a:ext>
                  </a:extLst>
                </p:cNvPr>
                <p:cNvSpPr/>
                <p:nvPr/>
              </p:nvSpPr>
              <p:spPr>
                <a:xfrm>
                  <a:off x="8106789" y="3896319"/>
                  <a:ext cx="511778" cy="13432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D5B143F-2AA3-78BB-C230-1CC061D2BA8F}"/>
                    </a:ext>
                  </a:extLst>
                </p:cNvPr>
                <p:cNvSpPr txBox="1"/>
                <p:nvPr/>
              </p:nvSpPr>
              <p:spPr>
                <a:xfrm>
                  <a:off x="1095234" y="4157904"/>
                  <a:ext cx="37190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sz="1800" b="1" dirty="0">
                      <a:solidFill>
                        <a:srgbClr val="FF0000"/>
                      </a:solidFill>
                      <a:latin typeface="+mj-ea"/>
                      <a:ea typeface="+mj-ea"/>
                      <a:cs typeface="Instrument Sans SemiBold" pitchFamily="34" charset="-120"/>
                    </a:rPr>
                    <a:t>⑦</a:t>
                  </a:r>
                  <a:endParaRPr lang="ko-KR" altLang="en-US" dirty="0"/>
                </a:p>
              </p:txBody>
            </p:sp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2D6FD2C8-F6C4-CC72-0DD0-FEE177B38C1A}"/>
                    </a:ext>
                  </a:extLst>
                </p:cNvPr>
                <p:cNvSpPr/>
                <p:nvPr/>
              </p:nvSpPr>
              <p:spPr>
                <a:xfrm>
                  <a:off x="1417087" y="4167118"/>
                  <a:ext cx="7635080" cy="36933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43" name="그룹 42">
                  <a:extLst>
                    <a:ext uri="{FF2B5EF4-FFF2-40B4-BE49-F238E27FC236}">
                      <a16:creationId xmlns:a16="http://schemas.microsoft.com/office/drawing/2014/main" id="{854738E1-8493-3B86-A941-485C90242B59}"/>
                    </a:ext>
                  </a:extLst>
                </p:cNvPr>
                <p:cNvGrpSpPr/>
                <p:nvPr/>
              </p:nvGrpSpPr>
              <p:grpSpPr>
                <a:xfrm>
                  <a:off x="1726442" y="3694415"/>
                  <a:ext cx="7410734" cy="336648"/>
                  <a:chOff x="1733266" y="3694415"/>
                  <a:chExt cx="7410734" cy="336648"/>
                </a:xfrm>
              </p:grpSpPr>
              <p:cxnSp>
                <p:nvCxnSpPr>
                  <p:cNvPr id="17" name="직선 연결선 16">
                    <a:extLst>
                      <a:ext uri="{FF2B5EF4-FFF2-40B4-BE49-F238E27FC236}">
                        <a16:creationId xmlns:a16="http://schemas.microsoft.com/office/drawing/2014/main" id="{25FC5C14-37C0-6D39-A6BE-A980A12F7E97}"/>
                      </a:ext>
                    </a:extLst>
                  </p:cNvPr>
                  <p:cNvCxnSpPr/>
                  <p:nvPr/>
                </p:nvCxnSpPr>
                <p:spPr>
                  <a:xfrm>
                    <a:off x="1733266" y="3694415"/>
                    <a:ext cx="7406934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직선 연결선 19">
                    <a:extLst>
                      <a:ext uri="{FF2B5EF4-FFF2-40B4-BE49-F238E27FC236}">
                        <a16:creationId xmlns:a16="http://schemas.microsoft.com/office/drawing/2014/main" id="{08AE2FD7-7D9A-BAC7-963B-85A59FC8D1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42364" y="4031063"/>
                    <a:ext cx="4092054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직선 연결선 29">
                    <a:extLst>
                      <a:ext uri="{FF2B5EF4-FFF2-40B4-BE49-F238E27FC236}">
                        <a16:creationId xmlns:a16="http://schemas.microsoft.com/office/drawing/2014/main" id="{3FA175CF-8911-F1FF-86F2-9F1644EBF1F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834418" y="3875964"/>
                    <a:ext cx="0" cy="155099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직선 연결선 35">
                    <a:extLst>
                      <a:ext uri="{FF2B5EF4-FFF2-40B4-BE49-F238E27FC236}">
                        <a16:creationId xmlns:a16="http://schemas.microsoft.com/office/drawing/2014/main" id="{10368538-41E4-6C52-69DC-B38AF8838D2A}"/>
                      </a:ext>
                    </a:extLst>
                  </p:cNvPr>
                  <p:cNvCxnSpPr/>
                  <p:nvPr/>
                </p:nvCxnSpPr>
                <p:spPr>
                  <a:xfrm>
                    <a:off x="5834418" y="3875964"/>
                    <a:ext cx="3309582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직선 연결선 39">
                    <a:extLst>
                      <a:ext uri="{FF2B5EF4-FFF2-40B4-BE49-F238E27FC236}">
                        <a16:creationId xmlns:a16="http://schemas.microsoft.com/office/drawing/2014/main" id="{F497C4AA-2C88-85E8-43E6-29F38742403B}"/>
                      </a:ext>
                    </a:extLst>
                  </p:cNvPr>
                  <p:cNvCxnSpPr/>
                  <p:nvPr/>
                </p:nvCxnSpPr>
                <p:spPr>
                  <a:xfrm>
                    <a:off x="1742364" y="3694415"/>
                    <a:ext cx="0" cy="336648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직선 연결선 41">
                    <a:extLst>
                      <a:ext uri="{FF2B5EF4-FFF2-40B4-BE49-F238E27FC236}">
                        <a16:creationId xmlns:a16="http://schemas.microsoft.com/office/drawing/2014/main" id="{4423977F-6164-4477-0FAD-6DEFA23E7200}"/>
                      </a:ext>
                    </a:extLst>
                  </p:cNvPr>
                  <p:cNvCxnSpPr/>
                  <p:nvPr/>
                </p:nvCxnSpPr>
                <p:spPr>
                  <a:xfrm>
                    <a:off x="9133375" y="3694415"/>
                    <a:ext cx="0" cy="181549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" name="그룹 52">
                <a:extLst>
                  <a:ext uri="{FF2B5EF4-FFF2-40B4-BE49-F238E27FC236}">
                    <a16:creationId xmlns:a16="http://schemas.microsoft.com/office/drawing/2014/main" id="{64C29203-53BA-63C7-5AFA-94234E272C09}"/>
                  </a:ext>
                </a:extLst>
              </p:cNvPr>
              <p:cNvGrpSpPr/>
              <p:nvPr/>
            </p:nvGrpSpPr>
            <p:grpSpPr>
              <a:xfrm>
                <a:off x="7670292" y="1969407"/>
                <a:ext cx="1478552" cy="1747342"/>
                <a:chOff x="7670292" y="1969407"/>
                <a:chExt cx="1478552" cy="1747342"/>
              </a:xfrm>
            </p:grpSpPr>
            <p:pic>
              <p:nvPicPr>
                <p:cNvPr id="46" name="그림 45">
                  <a:extLst>
                    <a:ext uri="{FF2B5EF4-FFF2-40B4-BE49-F238E27FC236}">
                      <a16:creationId xmlns:a16="http://schemas.microsoft.com/office/drawing/2014/main" id="{8B442BDE-88AB-AD40-9E51-428812E3CC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39837" y="2290554"/>
                  <a:ext cx="1301807" cy="1426194"/>
                </a:xfrm>
                <a:prstGeom prst="rect">
                  <a:avLst/>
                </a:prstGeom>
              </p:spPr>
            </p:pic>
            <p:sp>
              <p:nvSpPr>
                <p:cNvPr id="47" name="Text 0">
                  <a:extLst>
                    <a:ext uri="{FF2B5EF4-FFF2-40B4-BE49-F238E27FC236}">
                      <a16:creationId xmlns:a16="http://schemas.microsoft.com/office/drawing/2014/main" id="{90025EC2-DA50-C214-AAD5-D1A0ACF2E030}"/>
                    </a:ext>
                  </a:extLst>
                </p:cNvPr>
                <p:cNvSpPr/>
                <p:nvPr/>
              </p:nvSpPr>
              <p:spPr>
                <a:xfrm>
                  <a:off x="7684160" y="3262118"/>
                  <a:ext cx="1425726" cy="252602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t">
                  <a:norm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ko-KR" altLang="en-US" sz="700" b="1" dirty="0">
                      <a:solidFill>
                        <a:srgbClr val="FF0000"/>
                      </a:solidFill>
                      <a:latin typeface="+mj-ea"/>
                      <a:ea typeface="+mj-ea"/>
                    </a:rPr>
                    <a:t>원스톱 승인 파일 연결 클릭 화면</a:t>
                  </a:r>
                  <a:endParaRPr lang="ko-KR" sz="700" b="1" dirty="0">
                    <a:solidFill>
                      <a:srgbClr val="FF0000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EBD60B0-E7A7-0F3A-9CE3-6AE5A7DFF387}"/>
                    </a:ext>
                  </a:extLst>
                </p:cNvPr>
                <p:cNvSpPr txBox="1"/>
                <p:nvPr/>
              </p:nvSpPr>
              <p:spPr>
                <a:xfrm>
                  <a:off x="8152971" y="1969407"/>
                  <a:ext cx="37190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ko-KR" altLang="en-US" sz="1800" b="1" dirty="0">
                      <a:solidFill>
                        <a:srgbClr val="FF0000"/>
                      </a:solidFill>
                      <a:latin typeface="+mj-ea"/>
                      <a:cs typeface="Instrument Sans SemiBold" pitchFamily="34" charset="-120"/>
                    </a:rPr>
                    <a:t>⑤</a:t>
                  </a:r>
                  <a:endParaRPr lang="ko-KR" altLang="en-US" dirty="0"/>
                </a:p>
              </p:txBody>
            </p:sp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320B1B92-F0DE-CF96-4F87-48095759E9A5}"/>
                    </a:ext>
                  </a:extLst>
                </p:cNvPr>
                <p:cNvSpPr/>
                <p:nvPr/>
              </p:nvSpPr>
              <p:spPr>
                <a:xfrm>
                  <a:off x="7670292" y="2283309"/>
                  <a:ext cx="1478552" cy="143344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2" name="직사각형 51">
                  <a:extLst>
                    <a:ext uri="{FF2B5EF4-FFF2-40B4-BE49-F238E27FC236}">
                      <a16:creationId xmlns:a16="http://schemas.microsoft.com/office/drawing/2014/main" id="{836F81B1-85C5-564A-8B77-D0DF760260E7}"/>
                    </a:ext>
                  </a:extLst>
                </p:cNvPr>
                <p:cNvSpPr/>
                <p:nvPr/>
              </p:nvSpPr>
              <p:spPr>
                <a:xfrm>
                  <a:off x="8677719" y="3596184"/>
                  <a:ext cx="363925" cy="11145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73D4FEAC-B55F-11D7-6B09-2113D30D9CF9}"/>
                </a:ext>
              </a:extLst>
            </p:cNvPr>
            <p:cNvSpPr/>
            <p:nvPr/>
          </p:nvSpPr>
          <p:spPr>
            <a:xfrm>
              <a:off x="6230203" y="2304192"/>
              <a:ext cx="436723" cy="1751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98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52662" y="860258"/>
            <a:ext cx="6081964" cy="3703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2200" b="1" dirty="0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 한국항공대학교는 </a:t>
            </a:r>
            <a:r>
              <a:rPr lang="ko-KR" altLang="en-US" sz="2200" b="1" dirty="0">
                <a:solidFill>
                  <a:srgbClr val="84C1FA"/>
                </a:solidFill>
                <a:latin typeface="+mj-ea"/>
                <a:ea typeface="+mj-ea"/>
                <a:cs typeface="Instrument Sans SemiBold" pitchFamily="34" charset="-120"/>
              </a:rPr>
              <a:t>일반 지역이 아닙니다</a:t>
            </a:r>
            <a:endParaRPr lang="ko-KR" sz="2200" b="1" dirty="0">
              <a:latin typeface="+mj-ea"/>
              <a:ea typeface="+mj-ea"/>
            </a:endParaRPr>
          </a:p>
        </p:txBody>
      </p:sp>
      <p:sp>
        <p:nvSpPr>
          <p:cNvPr id="4" name="Text 1"/>
          <p:cNvSpPr/>
          <p:nvPr/>
        </p:nvSpPr>
        <p:spPr>
          <a:xfrm>
            <a:off x="441871" y="1272704"/>
            <a:ext cx="4936182" cy="6941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26000"/>
              </a:lnSpc>
              <a:buNone/>
            </a:pPr>
            <a:r>
              <a:rPr lang="ko-KR" altLang="en-US" sz="105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한국항공대학교 </a:t>
            </a:r>
            <a:r>
              <a:rPr lang="ko-KR" altLang="en-US" sz="105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캠퍼스 전 구역은 군 비행장 및 관제권과 인접한 특수 공역</a:t>
            </a:r>
            <a:r>
              <a:rPr lang="ko-KR" altLang="en-US" sz="105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으로 지정되어 있습니다. 교내에서 드론을 비행하려면 단순 취미용이라도 반드시 사전 허가가 필요하며, 승인 없이 비행할 경우 </a:t>
            </a:r>
            <a:r>
              <a:rPr lang="ko-KR" altLang="en-US" sz="105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항공안전법 위반으로 처벌</a:t>
            </a:r>
            <a:r>
              <a:rPr lang="ko-KR" altLang="en-US" sz="105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될 수 있습니다.</a:t>
            </a:r>
            <a:endParaRPr lang="ko-KR" sz="1050" b="1" dirty="0">
              <a:latin typeface="+mj-ea"/>
              <a:ea typeface="+mj-ea"/>
            </a:endParaRPr>
          </a:p>
        </p:txBody>
      </p:sp>
      <p:sp>
        <p:nvSpPr>
          <p:cNvPr id="5" name="Shape 2"/>
          <p:cNvSpPr/>
          <p:nvPr/>
        </p:nvSpPr>
        <p:spPr>
          <a:xfrm>
            <a:off x="441871" y="2074234"/>
            <a:ext cx="4831259" cy="619646"/>
          </a:xfrm>
          <a:prstGeom prst="roundRect">
            <a:avLst>
              <a:gd name="adj" fmla="val 16046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" name="Text 3"/>
          <p:cNvSpPr/>
          <p:nvPr/>
        </p:nvSpPr>
        <p:spPr>
          <a:xfrm>
            <a:off x="552301" y="2184664"/>
            <a:ext cx="1380976" cy="172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SemiBold" pitchFamily="34" charset="-120"/>
              </a:rPr>
              <a:t>완구용 드론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7" name="Text 4"/>
          <p:cNvSpPr/>
          <p:nvPr/>
        </p:nvSpPr>
        <p:spPr>
          <a:xfrm>
            <a:off x="552301" y="2416315"/>
            <a:ext cx="4610398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26000"/>
              </a:lnSpc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cs typeface="Instrument Sans Medium" pitchFamily="34" charset="-120"/>
              </a:rPr>
              <a:t>무게나 크기에 상관없이 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동일하게 적용 </a:t>
            </a: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[250g 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미만 </a:t>
            </a:r>
            <a:r>
              <a:rPr lang="ko-KR" altLang="en-US" sz="1200" b="1" dirty="0" err="1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완구용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 포함</a:t>
            </a: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]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441871" y="2748125"/>
            <a:ext cx="4831259" cy="619646"/>
          </a:xfrm>
          <a:prstGeom prst="roundRect">
            <a:avLst>
              <a:gd name="adj" fmla="val 16046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2" name="Text 9"/>
          <p:cNvSpPr/>
          <p:nvPr/>
        </p:nvSpPr>
        <p:spPr>
          <a:xfrm>
            <a:off x="552301" y="2858556"/>
            <a:ext cx="1380976" cy="172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SemiBold" pitchFamily="34" charset="-120"/>
              </a:rPr>
              <a:t>캠퍼스 전체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52301" y="3090207"/>
            <a:ext cx="4610398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6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운동장·주차장·옥상 포함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41871" y="3418955"/>
            <a:ext cx="4831259" cy="619646"/>
          </a:xfrm>
          <a:prstGeom prst="roundRect">
            <a:avLst>
              <a:gd name="adj" fmla="val 16046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5" name="Text 12"/>
          <p:cNvSpPr/>
          <p:nvPr/>
        </p:nvSpPr>
        <p:spPr>
          <a:xfrm>
            <a:off x="552301" y="3529385"/>
            <a:ext cx="1380976" cy="1726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SemiBold" pitchFamily="34" charset="-120"/>
              </a:rPr>
              <a:t>촬영 별도 승인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52301" y="3761036"/>
            <a:ext cx="4610398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6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사진·영상 촬영 목적 시 별도 승인 필요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441871" y="4078466"/>
            <a:ext cx="4879347" cy="436885"/>
          </a:xfrm>
          <a:prstGeom prst="roundRect">
            <a:avLst>
              <a:gd name="adj" fmla="val 22759"/>
            </a:avLst>
          </a:prstGeom>
          <a:solidFill>
            <a:srgbClr val="FCF2B5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13" y="4238903"/>
            <a:ext cx="138038" cy="110430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641497" y="4216245"/>
            <a:ext cx="4819129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6000"/>
              </a:lnSpc>
              <a:buNone/>
            </a:pP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군사시설 및 공항 안전과 직접 관련되는 사항이므로 반드시 숙지하시기 바랍니다.</a:t>
            </a:r>
            <a:endParaRPr lang="ko-KR" sz="1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946" y="564833"/>
            <a:ext cx="3549054" cy="461377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3953" y="3766825"/>
            <a:ext cx="1320616" cy="1393983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22" name="직사각형 21"/>
          <p:cNvSpPr/>
          <p:nvPr/>
        </p:nvSpPr>
        <p:spPr>
          <a:xfrm>
            <a:off x="5900" y="0"/>
            <a:ext cx="9138100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 0"/>
          <p:cNvSpPr/>
          <p:nvPr/>
        </p:nvSpPr>
        <p:spPr>
          <a:xfrm>
            <a:off x="123904" y="68491"/>
            <a:ext cx="5307077" cy="3944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4000"/>
              </a:lnSpc>
            </a:pPr>
            <a:r>
              <a:rPr lang="ko-KR" altLang="en-US" sz="28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비행절차 및 안전 가이드</a:t>
            </a:r>
            <a:endParaRPr 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938821"/>
            <a:ext cx="3303066" cy="387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2400" b="1" dirty="0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무단 비행 시 </a:t>
            </a:r>
            <a:r>
              <a:rPr lang="ko-KR" altLang="en-US" sz="2400" b="1" dirty="0">
                <a:solidFill>
                  <a:srgbClr val="FF5000"/>
                </a:solidFill>
                <a:latin typeface="+mj-ea"/>
                <a:ea typeface="+mj-ea"/>
                <a:cs typeface="Instrument Sans SemiBold" pitchFamily="34" charset="-120"/>
              </a:rPr>
              <a:t>처벌 수위</a:t>
            </a:r>
            <a:endParaRPr lang="ko-KR" sz="2400" b="1" dirty="0">
              <a:latin typeface="+mj-ea"/>
              <a:ea typeface="+mj-ea"/>
            </a:endParaRPr>
          </a:p>
        </p:txBody>
      </p:sp>
      <p:sp>
        <p:nvSpPr>
          <p:cNvPr id="3" name="Text 1"/>
          <p:cNvSpPr/>
          <p:nvPr/>
        </p:nvSpPr>
        <p:spPr>
          <a:xfrm>
            <a:off x="496119" y="1527201"/>
            <a:ext cx="5639210" cy="572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  </a:t>
            </a:r>
            <a:r>
              <a:rPr lang="ko-KR" altLang="en-US" sz="1200" b="1" dirty="0" err="1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항공안전법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 및 군 관련 규정 위반 시 다음과 같은 처벌을 받을 수 있습니다. </a:t>
            </a:r>
            <a:endParaRPr lang="en-US" altLang="ko-KR" sz="12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  실제 상황에 따라 처벌 수위는 강화될 수 있습니다.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96119" y="2337132"/>
            <a:ext cx="8151763" cy="2174230"/>
          </a:xfrm>
          <a:prstGeom prst="roundRect">
            <a:avLst>
              <a:gd name="adj" fmla="val 5135"/>
            </a:avLst>
          </a:prstGeom>
          <a:solidFill>
            <a:schemeClr val="bg1">
              <a:lumMod val="95000"/>
            </a:schemeClr>
          </a:solidFill>
          <a:ln w="4763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Text 3"/>
          <p:cNvSpPr/>
          <p:nvPr/>
        </p:nvSpPr>
        <p:spPr>
          <a:xfrm>
            <a:off x="624855" y="2421071"/>
            <a:ext cx="849984" cy="198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위반 내용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6" name="Text 4"/>
          <p:cNvSpPr/>
          <p:nvPr/>
        </p:nvSpPr>
        <p:spPr>
          <a:xfrm>
            <a:off x="4698355" y="2421071"/>
            <a:ext cx="811642" cy="1984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처벌 내용</a:t>
            </a:r>
            <a:endParaRPr lang="ko-KR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Text 5"/>
          <p:cNvSpPr/>
          <p:nvPr/>
        </p:nvSpPr>
        <p:spPr>
          <a:xfrm>
            <a:off x="624855" y="2782649"/>
            <a:ext cx="1876471" cy="198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비행 승인 없이 드론 비행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8" name="Text 6"/>
          <p:cNvSpPr/>
          <p:nvPr/>
        </p:nvSpPr>
        <p:spPr>
          <a:xfrm>
            <a:off x="4698355" y="2782649"/>
            <a:ext cx="2304179" cy="198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300만원 이하 벌금 또는 과태료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9" name="Text 7"/>
          <p:cNvSpPr/>
          <p:nvPr/>
        </p:nvSpPr>
        <p:spPr>
          <a:xfrm>
            <a:off x="624854" y="3144227"/>
            <a:ext cx="1876471" cy="198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비행금지구역 무단 진입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698355" y="3144227"/>
            <a:ext cx="2304179" cy="198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형사처벌 가능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24855" y="3505805"/>
            <a:ext cx="1876471" cy="198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허가 없는 항공촬영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698355" y="3505805"/>
            <a:ext cx="2304179" cy="198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과태료 및 촬영물 삭제 조치 가능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24855" y="3867383"/>
            <a:ext cx="1876471" cy="198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군사시설 촬영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698355" y="3867383"/>
            <a:ext cx="2304179" cy="198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국가보안 관련 조사 가능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24855" y="4228961"/>
            <a:ext cx="1876470" cy="198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인명사고·시설파손 발생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698354" y="4228961"/>
            <a:ext cx="2304179" cy="198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민·형사상 책임 발생</a:t>
            </a:r>
            <a:endParaRPr lang="ko-KR" sz="1200" b="1" dirty="0">
              <a:latin typeface="+mj-ea"/>
              <a:ea typeface="+mj-ea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43" y="4543341"/>
            <a:ext cx="3277057" cy="600159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473" y="462967"/>
            <a:ext cx="1432036" cy="1852348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2" name="Shape 14"/>
          <p:cNvSpPr/>
          <p:nvPr/>
        </p:nvSpPr>
        <p:spPr>
          <a:xfrm>
            <a:off x="496119" y="4608095"/>
            <a:ext cx="4879347" cy="306805"/>
          </a:xfrm>
          <a:prstGeom prst="roundRect">
            <a:avLst>
              <a:gd name="adj" fmla="val 22759"/>
            </a:avLst>
          </a:prstGeom>
          <a:solidFill>
            <a:srgbClr val="FCF2B5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3" name="Text 15"/>
          <p:cNvSpPr/>
          <p:nvPr/>
        </p:nvSpPr>
        <p:spPr>
          <a:xfrm>
            <a:off x="617433" y="4661414"/>
            <a:ext cx="4819129" cy="167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※ 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관련법 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: </a:t>
            </a:r>
            <a:r>
              <a:rPr lang="ko-KR" altLang="en-US" sz="1000" b="1" dirty="0" err="1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항공안전법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 제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166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조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과태료 조항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)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 및 제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161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조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벌칙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/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형사처벌 조항</a:t>
            </a:r>
            <a:r>
              <a:rPr lang="en-US" altLang="ko-KR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)</a:t>
            </a:r>
            <a:r>
              <a:rPr lang="ko-KR" altLang="en-US" sz="1000" b="1" dirty="0">
                <a:solidFill>
                  <a:srgbClr val="FF0000"/>
                </a:solidFill>
                <a:latin typeface="+mj-ea"/>
                <a:ea typeface="+mj-ea"/>
                <a:cs typeface="Instrument Sans Medium" pitchFamily="34" charset="-120"/>
              </a:rPr>
              <a:t> </a:t>
            </a:r>
            <a:endParaRPr lang="ko-KR" sz="1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900" y="0"/>
            <a:ext cx="9138100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 0"/>
          <p:cNvSpPr/>
          <p:nvPr/>
        </p:nvSpPr>
        <p:spPr>
          <a:xfrm>
            <a:off x="123904" y="68491"/>
            <a:ext cx="5307077" cy="3944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4000"/>
              </a:lnSpc>
            </a:pPr>
            <a:r>
              <a:rPr lang="ko-KR" altLang="en-US" sz="28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비행절차 및 안전 가이드</a:t>
            </a:r>
            <a:endParaRPr 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675709"/>
            <a:ext cx="3999607" cy="3168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b="1" dirty="0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 어떤 경우에만 </a:t>
            </a:r>
            <a:r>
              <a:rPr lang="ko-KR" altLang="en-US" b="1" dirty="0">
                <a:solidFill>
                  <a:srgbClr val="84C1FA"/>
                </a:solidFill>
                <a:latin typeface="+mj-ea"/>
                <a:ea typeface="+mj-ea"/>
                <a:cs typeface="Instrument Sans SemiBold" pitchFamily="34" charset="-120"/>
              </a:rPr>
              <a:t>비행이 가능한가요?</a:t>
            </a:r>
            <a:endParaRPr lang="ko-KR" b="1" dirty="0">
              <a:latin typeface="+mj-ea"/>
              <a:ea typeface="+mj-ea"/>
            </a:endParaRPr>
          </a:p>
        </p:txBody>
      </p:sp>
      <p:sp>
        <p:nvSpPr>
          <p:cNvPr id="3" name="Text 1"/>
          <p:cNvSpPr/>
          <p:nvPr/>
        </p:nvSpPr>
        <p:spPr>
          <a:xfrm>
            <a:off x="496119" y="1311279"/>
            <a:ext cx="3562637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다음과 같은 공식 목적에 한해 제한적으로 검토될 수 있습니다.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4" name="Shape 2"/>
          <p:cNvSpPr/>
          <p:nvPr/>
        </p:nvSpPr>
        <p:spPr>
          <a:xfrm>
            <a:off x="496119" y="1649268"/>
            <a:ext cx="4013895" cy="946445"/>
          </a:xfrm>
          <a:prstGeom prst="roundRect">
            <a:avLst>
              <a:gd name="adj" fmla="val 10010"/>
            </a:avLst>
          </a:prstGeom>
          <a:solidFill>
            <a:srgbClr val="FFFFFF"/>
          </a:solidFill>
          <a:ln w="14288">
            <a:solidFill>
              <a:srgbClr val="B4CCE3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Shape 3"/>
          <p:cNvSpPr/>
          <p:nvPr/>
        </p:nvSpPr>
        <p:spPr>
          <a:xfrm>
            <a:off x="510406" y="1663555"/>
            <a:ext cx="3985320" cy="207886"/>
          </a:xfrm>
          <a:prstGeom prst="roundRect">
            <a:avLst>
              <a:gd name="adj" fmla="val 25398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" name="Text 4"/>
          <p:cNvSpPr/>
          <p:nvPr/>
        </p:nvSpPr>
        <p:spPr>
          <a:xfrm>
            <a:off x="2410048" y="1638897"/>
            <a:ext cx="1860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SemiBold" pitchFamily="34" charset="-120"/>
              </a:rPr>
              <a:t>1</a:t>
            </a:r>
            <a:endParaRPr lang="en-US" sz="1200" b="1" dirty="0">
              <a:latin typeface="+mj-ea"/>
              <a:ea typeface="+mj-ea"/>
            </a:endParaRPr>
          </a:p>
        </p:txBody>
      </p:sp>
      <p:sp>
        <p:nvSpPr>
          <p:cNvPr id="7" name="Text 5"/>
          <p:cNvSpPr/>
          <p:nvPr/>
        </p:nvSpPr>
        <p:spPr>
          <a:xfrm>
            <a:off x="634380" y="1976723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SemiBold" pitchFamily="34" charset="-120"/>
              </a:rPr>
              <a:t>전공 수업 및 실습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8" name="Text 6"/>
          <p:cNvSpPr/>
          <p:nvPr/>
        </p:nvSpPr>
        <p:spPr>
          <a:xfrm>
            <a:off x="634380" y="2244985"/>
            <a:ext cx="3737372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항공·드론 관련 정규 수업, 교수 지도 하 실습 비행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633987" y="1649268"/>
            <a:ext cx="4013895" cy="946445"/>
          </a:xfrm>
          <a:prstGeom prst="roundRect">
            <a:avLst>
              <a:gd name="adj" fmla="val 10010"/>
            </a:avLst>
          </a:prstGeom>
          <a:solidFill>
            <a:srgbClr val="FFFFFF"/>
          </a:solidFill>
          <a:ln w="14288">
            <a:solidFill>
              <a:srgbClr val="B4CCE3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Shape 8"/>
          <p:cNvSpPr/>
          <p:nvPr/>
        </p:nvSpPr>
        <p:spPr>
          <a:xfrm>
            <a:off x="4648274" y="1663555"/>
            <a:ext cx="3985320" cy="225582"/>
          </a:xfrm>
          <a:prstGeom prst="roundRect">
            <a:avLst>
              <a:gd name="adj" fmla="val 25398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1" name="Text 9"/>
          <p:cNvSpPr/>
          <p:nvPr/>
        </p:nvSpPr>
        <p:spPr>
          <a:xfrm>
            <a:off x="6547917" y="1656593"/>
            <a:ext cx="1860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SemiBold" pitchFamily="34" charset="-120"/>
              </a:rPr>
              <a:t>2</a:t>
            </a:r>
            <a:endParaRPr lang="en-US" sz="1200" b="1" dirty="0">
              <a:latin typeface="+mj-ea"/>
              <a:ea typeface="+mj-ea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772248" y="1976723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SemiBold" pitchFamily="34" charset="-120"/>
              </a:rPr>
              <a:t>공식 연구 과제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772248" y="2244985"/>
            <a:ext cx="3737372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산학협력단 등록 연구, 정부 및 기업 과제 수행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496119" y="2888560"/>
            <a:ext cx="4013895" cy="922420"/>
          </a:xfrm>
          <a:prstGeom prst="roundRect">
            <a:avLst>
              <a:gd name="adj" fmla="val 10010"/>
            </a:avLst>
          </a:prstGeom>
          <a:solidFill>
            <a:srgbClr val="FFFFFF"/>
          </a:solidFill>
          <a:ln w="14288">
            <a:solidFill>
              <a:srgbClr val="B4CCE3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" name="Shape 13"/>
          <p:cNvSpPr/>
          <p:nvPr/>
        </p:nvSpPr>
        <p:spPr>
          <a:xfrm>
            <a:off x="510406" y="2902847"/>
            <a:ext cx="3985320" cy="219684"/>
          </a:xfrm>
          <a:prstGeom prst="roundRect">
            <a:avLst>
              <a:gd name="adj" fmla="val 25398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6" name="Text 14"/>
          <p:cNvSpPr/>
          <p:nvPr/>
        </p:nvSpPr>
        <p:spPr>
          <a:xfrm>
            <a:off x="2410048" y="2889987"/>
            <a:ext cx="1860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SemiBold" pitchFamily="34" charset="-120"/>
              </a:rPr>
              <a:t>3</a:t>
            </a:r>
            <a:endParaRPr lang="en-US" sz="1200" b="1" dirty="0">
              <a:latin typeface="+mj-ea"/>
              <a:ea typeface="+mj-ea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634380" y="3239611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SemiBold" pitchFamily="34" charset="-120"/>
              </a:rPr>
              <a:t>학교 승인 행사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34380" y="3507874"/>
            <a:ext cx="3737372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대학 공식 행사 촬영, 홍보 영상 제작, 축제 및 행사 운영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4633987" y="2888560"/>
            <a:ext cx="4013895" cy="922420"/>
          </a:xfrm>
          <a:prstGeom prst="roundRect">
            <a:avLst>
              <a:gd name="adj" fmla="val 10010"/>
            </a:avLst>
          </a:prstGeom>
          <a:solidFill>
            <a:srgbClr val="FFFFFF"/>
          </a:solidFill>
          <a:ln w="14288">
            <a:solidFill>
              <a:srgbClr val="B4CCE3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" name="Shape 18"/>
          <p:cNvSpPr/>
          <p:nvPr/>
        </p:nvSpPr>
        <p:spPr>
          <a:xfrm>
            <a:off x="4648274" y="2902847"/>
            <a:ext cx="3985320" cy="219684"/>
          </a:xfrm>
          <a:prstGeom prst="roundRect">
            <a:avLst>
              <a:gd name="adj" fmla="val 25398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1" name="Text 19"/>
          <p:cNvSpPr/>
          <p:nvPr/>
        </p:nvSpPr>
        <p:spPr>
          <a:xfrm>
            <a:off x="6547917" y="2889987"/>
            <a:ext cx="1860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SemiBold" pitchFamily="34" charset="-120"/>
              </a:rPr>
              <a:t>4</a:t>
            </a:r>
            <a:endParaRPr lang="en-US" sz="1200" b="1" dirty="0">
              <a:latin typeface="+mj-ea"/>
              <a:ea typeface="+mj-ea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772248" y="3239611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SemiBold" pitchFamily="34" charset="-120"/>
              </a:rPr>
              <a:t>승인된 동아리 활동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4772248" y="3507874"/>
            <a:ext cx="3737372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학교 승인 동아리, 정식 지도교수 관리 활동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496119" y="3942829"/>
            <a:ext cx="8151763" cy="1042126"/>
          </a:xfrm>
          <a:prstGeom prst="roundRect">
            <a:avLst>
              <a:gd name="adj" fmla="val 15389"/>
            </a:avLst>
          </a:prstGeom>
          <a:solidFill>
            <a:srgbClr val="B5DAFC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2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92" y="4127376"/>
            <a:ext cx="155004" cy="123974"/>
          </a:xfrm>
          <a:prstGeom prst="rect">
            <a:avLst/>
          </a:prstGeom>
        </p:spPr>
      </p:pic>
      <p:sp>
        <p:nvSpPr>
          <p:cNvPr id="26" name="Text 23"/>
          <p:cNvSpPr/>
          <p:nvPr/>
        </p:nvSpPr>
        <p:spPr>
          <a:xfrm>
            <a:off x="899071" y="4097759"/>
            <a:ext cx="7624837" cy="7553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개인 취미 비행은 원칙적으로 불가합니다. 단순 취미 비행, 개인 연습 목적, 친구들과 촬영, SNS 업로드용 촬영, 야간 즉흥 비행, 사전 승인 없는 테스트 비행은 대부분 승인되지 않습니다. 학교 및 군 관련 공역 특성상 안전 문제와 국가 보안 문제가 동시에 적용되기 때문입니다.</a:t>
            </a:r>
            <a:endParaRPr lang="ko-KR" sz="1200" b="1" dirty="0">
              <a:latin typeface="+mj-ea"/>
              <a:ea typeface="+mj-ea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740" y="4984955"/>
            <a:ext cx="1201976" cy="14528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882" y="4384796"/>
            <a:ext cx="423834" cy="600159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5900" y="0"/>
            <a:ext cx="9138100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 0"/>
          <p:cNvSpPr/>
          <p:nvPr/>
        </p:nvSpPr>
        <p:spPr>
          <a:xfrm>
            <a:off x="123904" y="68491"/>
            <a:ext cx="5307077" cy="3944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4000"/>
              </a:lnSpc>
            </a:pPr>
            <a:r>
              <a:rPr lang="ko-KR" altLang="en-US" sz="28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비행절차 및 안전 가이드</a:t>
            </a:r>
            <a:endParaRPr 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903EE-3C51-778D-53A6-D55461E57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extLst>
              <a:ext uri="{FF2B5EF4-FFF2-40B4-BE49-F238E27FC236}">
                <a16:creationId xmlns:a16="http://schemas.microsoft.com/office/drawing/2014/main" id="{E84479A5-B3E8-6BF6-1A4E-2EA787D88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740" y="4984955"/>
            <a:ext cx="1201976" cy="14528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BF66A25-0DCB-031E-5429-99CBAFD7D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882" y="4384796"/>
            <a:ext cx="423834" cy="600159"/>
          </a:xfrm>
          <a:prstGeom prst="rect">
            <a:avLst/>
          </a:prstGeom>
        </p:spPr>
      </p:pic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4CF2D3B4-C08E-B895-042F-FCA0113DF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119247"/>
              </p:ext>
            </p:extLst>
          </p:nvPr>
        </p:nvGraphicFramePr>
        <p:xfrm>
          <a:off x="237325" y="1225559"/>
          <a:ext cx="5667085" cy="2439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84">
                  <a:extLst>
                    <a:ext uri="{9D8B030D-6E8A-4147-A177-3AD203B41FA5}">
                      <a16:colId xmlns:a16="http://schemas.microsoft.com/office/drawing/2014/main" val="245069820"/>
                    </a:ext>
                  </a:extLst>
                </a:gridCol>
                <a:gridCol w="1116874">
                  <a:extLst>
                    <a:ext uri="{9D8B030D-6E8A-4147-A177-3AD203B41FA5}">
                      <a16:colId xmlns:a16="http://schemas.microsoft.com/office/drawing/2014/main" val="2889919843"/>
                    </a:ext>
                  </a:extLst>
                </a:gridCol>
                <a:gridCol w="1384663">
                  <a:extLst>
                    <a:ext uri="{9D8B030D-6E8A-4147-A177-3AD203B41FA5}">
                      <a16:colId xmlns:a16="http://schemas.microsoft.com/office/drawing/2014/main" val="3040315472"/>
                    </a:ext>
                  </a:extLst>
                </a:gridCol>
                <a:gridCol w="1946364">
                  <a:extLst>
                    <a:ext uri="{9D8B030D-6E8A-4147-A177-3AD203B41FA5}">
                      <a16:colId xmlns:a16="http://schemas.microsoft.com/office/drawing/2014/main" val="2519901047"/>
                    </a:ext>
                  </a:extLst>
                </a:gridCol>
              </a:tblGrid>
              <a:tr h="5967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비행장소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사용자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운영계획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>
                          <a:latin typeface="+mj-ea"/>
                          <a:ea typeface="+mj-ea"/>
                        </a:rPr>
                        <a:t>비고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415443"/>
                  </a:ext>
                </a:extLst>
              </a:tr>
              <a:tr h="5296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활주로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조종자과정</a:t>
                      </a:r>
                      <a:endParaRPr lang="en-US" altLang="ko-KR" sz="1100" b="1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및 연구원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단계</a:t>
                      </a:r>
                      <a:r>
                        <a:rPr lang="en-US" altLang="ko-KR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우선 활용</a:t>
                      </a:r>
                      <a:r>
                        <a:rPr lang="en-US" altLang="ko-KR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b="1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군부대 협의 필요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251510"/>
                  </a:ext>
                </a:extLst>
              </a:tr>
              <a:tr h="656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드론</a:t>
                      </a:r>
                      <a:r>
                        <a:rPr lang="en-US" altLang="ko-KR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실습장</a:t>
                      </a:r>
                      <a:r>
                        <a:rPr lang="en-US" altLang="ko-KR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</a:t>
                      </a:r>
                    </a:p>
                    <a:p>
                      <a:pPr algn="ctr" latinLnBrk="1"/>
                      <a:r>
                        <a:rPr lang="en-US" altLang="ko-KR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본관 뒤</a:t>
                      </a:r>
                      <a:r>
                        <a:rPr lang="en-US" altLang="ko-KR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b="1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학생</a:t>
                      </a:r>
                      <a:endParaRPr lang="en-US" altLang="ko-KR" sz="1100" b="1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및</a:t>
                      </a:r>
                      <a:endParaRPr lang="en-US" altLang="ko-KR" sz="1100" b="1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연구원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약</a:t>
                      </a:r>
                      <a:r>
                        <a:rPr lang="en-US" altLang="ko-KR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370</a:t>
                      </a:r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9970754"/>
                  </a:ext>
                </a:extLst>
              </a:tr>
              <a:tr h="656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드론</a:t>
                      </a:r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실습장</a:t>
                      </a:r>
                      <a:r>
                        <a:rPr lang="en-US" altLang="ko-KR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</a:t>
                      </a:r>
                    </a:p>
                    <a:p>
                      <a:pPr algn="ctr" latinLnBrk="1"/>
                      <a:r>
                        <a:rPr lang="en-US" altLang="ko-KR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기계관 뒤</a:t>
                      </a:r>
                      <a:r>
                        <a:rPr lang="en-US" altLang="ko-KR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b="1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이용 수요 등</a:t>
                      </a:r>
                      <a:endParaRPr lang="en-US" altLang="ko-KR" sz="1100" b="1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검토 후</a:t>
                      </a:r>
                      <a:endParaRPr lang="en-US" altLang="ko-KR" sz="1100" b="1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단계 운영 예정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시설 정비 필요</a:t>
                      </a:r>
                      <a:endParaRPr lang="en-US" altLang="ko-KR" sz="1100" b="1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약</a:t>
                      </a:r>
                      <a:r>
                        <a:rPr lang="en-US" altLang="ko-KR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870</a:t>
                      </a:r>
                      <a:r>
                        <a:rPr lang="ko-KR" altLang="en-US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평</a:t>
                      </a:r>
                      <a:r>
                        <a:rPr lang="en-US" altLang="ko-KR" sz="1100" b="1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100" b="1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166518"/>
                  </a:ext>
                </a:extLst>
              </a:tr>
            </a:tbl>
          </a:graphicData>
        </a:graphic>
      </p:graphicFrame>
      <p:sp>
        <p:nvSpPr>
          <p:cNvPr id="33" name="Text 0">
            <a:extLst>
              <a:ext uri="{FF2B5EF4-FFF2-40B4-BE49-F238E27FC236}">
                <a16:creationId xmlns:a16="http://schemas.microsoft.com/office/drawing/2014/main" id="{C0FF15A6-8636-55AD-3A7D-FA3B8EEA32C5}"/>
              </a:ext>
            </a:extLst>
          </p:cNvPr>
          <p:cNvSpPr/>
          <p:nvPr/>
        </p:nvSpPr>
        <p:spPr>
          <a:xfrm>
            <a:off x="426963" y="3804089"/>
            <a:ext cx="3433108" cy="332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altLang="ko-KR" sz="2000" b="1" dirty="0">
                <a:solidFill>
                  <a:srgbClr val="FF0000"/>
                </a:solidFill>
                <a:latin typeface="+mj-ea"/>
                <a:ea typeface="+mj-ea"/>
                <a:cs typeface="Bricolage Grotesque ExtraBold" pitchFamily="34" charset="-120"/>
              </a:rPr>
              <a:t> </a:t>
            </a:r>
            <a:r>
              <a:rPr lang="ko-KR" altLang="en-US" sz="2000" b="1" dirty="0">
                <a:solidFill>
                  <a:srgbClr val="FF0000"/>
                </a:solidFill>
                <a:latin typeface="+mj-ea"/>
                <a:ea typeface="+mj-ea"/>
                <a:cs typeface="Bricolage Grotesque ExtraBold" pitchFamily="34" charset="-120"/>
              </a:rPr>
              <a:t>운동장 </a:t>
            </a:r>
            <a:r>
              <a:rPr lang="en-US" altLang="ko-KR" sz="2000" b="1" dirty="0">
                <a:solidFill>
                  <a:srgbClr val="FF0000"/>
                </a:solidFill>
                <a:latin typeface="+mj-ea"/>
                <a:ea typeface="+mj-ea"/>
                <a:cs typeface="Bricolage Grotesque ExtraBold" pitchFamily="34" charset="-120"/>
              </a:rPr>
              <a:t>: </a:t>
            </a:r>
            <a:r>
              <a:rPr lang="ko-KR" altLang="en-US" sz="2000" b="1" dirty="0" err="1">
                <a:solidFill>
                  <a:srgbClr val="FF0000"/>
                </a:solidFill>
                <a:latin typeface="+mj-ea"/>
                <a:ea typeface="+mj-ea"/>
                <a:cs typeface="Bricolage Grotesque ExtraBold" pitchFamily="34" charset="-120"/>
              </a:rPr>
              <a:t>드론</a:t>
            </a:r>
            <a:r>
              <a:rPr lang="ko-KR" altLang="en-US" sz="2000" b="1" dirty="0">
                <a:solidFill>
                  <a:srgbClr val="FF0000"/>
                </a:solidFill>
                <a:latin typeface="+mj-ea"/>
                <a:ea typeface="+mj-ea"/>
                <a:cs typeface="Bricolage Grotesque ExtraBold" pitchFamily="34" charset="-120"/>
              </a:rPr>
              <a:t> 비행 절대금지</a:t>
            </a:r>
            <a:endParaRPr lang="ko-KR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Text 0">
            <a:extLst>
              <a:ext uri="{FF2B5EF4-FFF2-40B4-BE49-F238E27FC236}">
                <a16:creationId xmlns:a16="http://schemas.microsoft.com/office/drawing/2014/main" id="{24E312C9-4B7E-3E5D-8C44-32AC49CA6660}"/>
              </a:ext>
            </a:extLst>
          </p:cNvPr>
          <p:cNvSpPr/>
          <p:nvPr/>
        </p:nvSpPr>
        <p:spPr>
          <a:xfrm>
            <a:off x="234864" y="808193"/>
            <a:ext cx="3168010" cy="28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ko-KR" altLang="en-US" sz="2000" b="1" err="1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드론</a:t>
            </a:r>
            <a:r>
              <a:rPr lang="ko-KR" altLang="en-US" sz="2000" b="1" dirty="0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 비행장소 및 운영계획</a:t>
            </a:r>
            <a:endParaRPr lang="ko-KR" sz="2000" b="1" dirty="0">
              <a:latin typeface="+mj-ea"/>
              <a:ea typeface="+mj-ea"/>
            </a:endParaRPr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36" y="3804088"/>
            <a:ext cx="358198" cy="286491"/>
          </a:xfrm>
          <a:prstGeom prst="rect">
            <a:avLst/>
          </a:prstGeom>
        </p:spPr>
      </p:pic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327" y="3806092"/>
            <a:ext cx="358198" cy="28649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900" y="0"/>
            <a:ext cx="9138100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 0"/>
          <p:cNvSpPr/>
          <p:nvPr/>
        </p:nvSpPr>
        <p:spPr>
          <a:xfrm>
            <a:off x="123904" y="68491"/>
            <a:ext cx="5307077" cy="3944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4000"/>
              </a:lnSpc>
            </a:pPr>
            <a:r>
              <a:rPr lang="ko-KR" altLang="en-US" sz="28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비행절차 및 안전 가이드</a:t>
            </a:r>
            <a:endParaRPr 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70E4BFB-96F1-28AE-95A3-5EB15F757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800" y="1216786"/>
            <a:ext cx="2900874" cy="37681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23">
            <a:extLst>
              <a:ext uri="{FF2B5EF4-FFF2-40B4-BE49-F238E27FC236}">
                <a16:creationId xmlns:a16="http://schemas.microsoft.com/office/drawing/2014/main" id="{CAC90B62-8C45-BB97-7787-F434E1F6D8FB}"/>
              </a:ext>
            </a:extLst>
          </p:cNvPr>
          <p:cNvSpPr/>
          <p:nvPr/>
        </p:nvSpPr>
        <p:spPr>
          <a:xfrm>
            <a:off x="232863" y="4352474"/>
            <a:ext cx="5607896" cy="5069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      </a:t>
            </a:r>
            <a:r>
              <a:rPr lang="ko-KR" altLang="en-US" sz="1200" b="1" dirty="0" err="1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드론</a:t>
            </a:r>
            <a:r>
              <a:rPr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 비행장소 운영은 활주로 및 </a:t>
            </a:r>
            <a:r>
              <a:rPr lang="ko-KR" altLang="en-US" sz="1200" b="1" dirty="0" err="1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드론</a:t>
            </a:r>
            <a:r>
              <a:rPr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 실습장</a:t>
            </a:r>
            <a:r>
              <a:rPr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1(</a:t>
            </a:r>
            <a:r>
              <a:rPr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본관 뒤</a:t>
            </a:r>
            <a:r>
              <a:rPr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)</a:t>
            </a:r>
            <a:r>
              <a:rPr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을 우선 활용하고</a:t>
            </a:r>
            <a:r>
              <a:rPr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,</a:t>
            </a:r>
          </a:p>
          <a:p>
            <a:pPr marL="0" indent="0" algn="l">
              <a:lnSpc>
                <a:spcPct val="133000"/>
              </a:lnSpc>
              <a:buNone/>
            </a:pPr>
            <a:r>
              <a:rPr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      </a:t>
            </a:r>
            <a:r>
              <a:rPr lang="ko-KR" altLang="en-US" sz="1200" b="1" dirty="0" err="1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드론</a:t>
            </a:r>
            <a:r>
              <a:rPr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 실습장</a:t>
            </a:r>
            <a:r>
              <a:rPr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2(</a:t>
            </a:r>
            <a:r>
              <a:rPr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기계관 뒤</a:t>
            </a:r>
            <a:r>
              <a:rPr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)</a:t>
            </a:r>
            <a:r>
              <a:rPr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Instrument Sans Medium" pitchFamily="34" charset="-120"/>
              </a:rPr>
              <a:t>는 이용 수요 및 시설 정비 점검 후 단계적으로 운영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5A71ADCF-A621-706E-0846-5FB8E4985CB8}"/>
              </a:ext>
            </a:extLst>
          </p:cNvPr>
          <p:cNvSpPr/>
          <p:nvPr/>
        </p:nvSpPr>
        <p:spPr>
          <a:xfrm>
            <a:off x="300446" y="4359011"/>
            <a:ext cx="193688" cy="2151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49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D88A7-6C38-43FA-0359-47F16D618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51E5AF40-6392-D76A-3535-92DA1FFFC5E6}"/>
              </a:ext>
            </a:extLst>
          </p:cNvPr>
          <p:cNvSpPr/>
          <p:nvPr/>
        </p:nvSpPr>
        <p:spPr>
          <a:xfrm>
            <a:off x="280581" y="899631"/>
            <a:ext cx="1992353" cy="341858"/>
          </a:xfrm>
          <a:prstGeom prst="rect">
            <a:avLst/>
          </a:prstGeom>
          <a:solidFill>
            <a:schemeClr val="accent2"/>
          </a:solidFill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ko-KR" altLang="en-US" sz="2000" b="1" dirty="0" err="1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드론</a:t>
            </a:r>
            <a:r>
              <a:rPr lang="ko-KR" altLang="en-US" sz="2000" b="1" dirty="0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 비행 절차</a:t>
            </a:r>
            <a:endParaRPr lang="ko-KR" sz="2000" b="1" dirty="0">
              <a:latin typeface="+mj-ea"/>
              <a:ea typeface="+mj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C18E191-D596-B8D7-311E-C31AE7B1996F}"/>
              </a:ext>
            </a:extLst>
          </p:cNvPr>
          <p:cNvSpPr/>
          <p:nvPr/>
        </p:nvSpPr>
        <p:spPr>
          <a:xfrm>
            <a:off x="5900" y="0"/>
            <a:ext cx="9138100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 0">
            <a:extLst>
              <a:ext uri="{FF2B5EF4-FFF2-40B4-BE49-F238E27FC236}">
                <a16:creationId xmlns:a16="http://schemas.microsoft.com/office/drawing/2014/main" id="{477E537A-59BC-3796-892C-E811795C83BD}"/>
              </a:ext>
            </a:extLst>
          </p:cNvPr>
          <p:cNvSpPr/>
          <p:nvPr/>
        </p:nvSpPr>
        <p:spPr>
          <a:xfrm>
            <a:off x="123904" y="68491"/>
            <a:ext cx="5307077" cy="3944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4000"/>
              </a:lnSpc>
            </a:pPr>
            <a:r>
              <a:rPr lang="ko-KR" altLang="en-US" sz="28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비행절차 및 안전 가이드</a:t>
            </a:r>
            <a:endParaRPr 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14BAA0B1-478B-744D-2F72-5DED719F9139}"/>
              </a:ext>
            </a:extLst>
          </p:cNvPr>
          <p:cNvGrpSpPr/>
          <p:nvPr/>
        </p:nvGrpSpPr>
        <p:grpSpPr>
          <a:xfrm>
            <a:off x="347069" y="186886"/>
            <a:ext cx="8541781" cy="4825628"/>
            <a:chOff x="395758" y="213542"/>
            <a:chExt cx="9906095" cy="6644458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021BAF08-7F7C-D900-813B-78064830C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9740" y="4984955"/>
              <a:ext cx="1201976" cy="145280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FB20A7DA-AB2A-99C4-39FF-EFC28D404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8313004" y="4252408"/>
              <a:ext cx="423834" cy="1073967"/>
            </a:xfrm>
            <a:prstGeom prst="rect">
              <a:avLst/>
            </a:prstGeom>
          </p:spPr>
        </p:pic>
        <p:sp>
          <p:nvSpPr>
            <p:cNvPr id="2" name="Shape 0">
              <a:extLst>
                <a:ext uri="{FF2B5EF4-FFF2-40B4-BE49-F238E27FC236}">
                  <a16:creationId xmlns:a16="http://schemas.microsoft.com/office/drawing/2014/main" id="{A5ECC187-7AFA-338C-69BF-F7E3B6CBE5A8}"/>
                </a:ext>
              </a:extLst>
            </p:cNvPr>
            <p:cNvSpPr/>
            <p:nvPr/>
          </p:nvSpPr>
          <p:spPr>
            <a:xfrm>
              <a:off x="496119" y="2981140"/>
              <a:ext cx="476176" cy="233213"/>
            </a:xfrm>
            <a:prstGeom prst="roundRect">
              <a:avLst>
                <a:gd name="adj" fmla="val 38297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" name="Text 1">
              <a:extLst>
                <a:ext uri="{FF2B5EF4-FFF2-40B4-BE49-F238E27FC236}">
                  <a16:creationId xmlns:a16="http://schemas.microsoft.com/office/drawing/2014/main" id="{C033B5B1-051B-82CD-439C-DDC9F92AA462}"/>
                </a:ext>
              </a:extLst>
            </p:cNvPr>
            <p:cNvSpPr/>
            <p:nvPr/>
          </p:nvSpPr>
          <p:spPr>
            <a:xfrm>
              <a:off x="570533" y="2982828"/>
              <a:ext cx="401762" cy="16381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33000"/>
                </a:lnSpc>
                <a:buNone/>
              </a:pPr>
              <a:r>
                <a:rPr lang="en-US" sz="750" b="1" dirty="0">
                  <a:solidFill>
                    <a:srgbClr val="1E3063"/>
                  </a:solidFill>
                  <a:latin typeface="+mj-ea"/>
                  <a:ea typeface="+mj-ea"/>
                  <a:cs typeface="Instrument Sans Medium" pitchFamily="34" charset="-120"/>
                </a:rPr>
                <a:t>STEP 1</a:t>
              </a:r>
              <a:endParaRPr lang="en-US" sz="750" b="1" dirty="0">
                <a:latin typeface="+mj-ea"/>
                <a:ea typeface="+mj-ea"/>
              </a:endParaRPr>
            </a:p>
          </p:txBody>
        </p:sp>
        <p:sp>
          <p:nvSpPr>
            <p:cNvPr id="4" name="Text 2">
              <a:extLst>
                <a:ext uri="{FF2B5EF4-FFF2-40B4-BE49-F238E27FC236}">
                  <a16:creationId xmlns:a16="http://schemas.microsoft.com/office/drawing/2014/main" id="{C2D9F81E-DE55-B5D8-6F43-0967C7ADE1B1}"/>
                </a:ext>
              </a:extLst>
            </p:cNvPr>
            <p:cNvSpPr/>
            <p:nvPr/>
          </p:nvSpPr>
          <p:spPr>
            <a:xfrm>
              <a:off x="496119" y="3493364"/>
              <a:ext cx="2995038" cy="41722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04000"/>
                </a:lnSpc>
                <a:buNone/>
              </a:pPr>
              <a:r>
                <a:rPr lang="ko-KR" altLang="en-US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    </a:t>
              </a:r>
              <a:r>
                <a:rPr lang="ko-KR" altLang="en-US" sz="2000" b="1" dirty="0" err="1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드론</a:t>
              </a:r>
              <a:r>
                <a:rPr lang="ko-KR" altLang="en-US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 비행 승인                                </a:t>
              </a:r>
              <a:r>
                <a:rPr lang="en-US" altLang="ko-KR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/ </a:t>
              </a:r>
              <a:r>
                <a:rPr lang="ko-KR" altLang="en-US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별첨</a:t>
              </a:r>
              <a:r>
                <a:rPr lang="en-US" altLang="ko-KR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1</a:t>
              </a:r>
              <a:r>
                <a:rPr lang="ko-KR" altLang="en-US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참조</a:t>
              </a:r>
              <a:endParaRPr lang="ko-KR" sz="2000" b="1" dirty="0">
                <a:latin typeface="+mj-ea"/>
                <a:ea typeface="+mj-ea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3B666F3E-7D15-889A-66D1-F087753E1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4898" y="3271618"/>
              <a:ext cx="2360652" cy="638975"/>
            </a:xfrm>
            <a:prstGeom prst="rect">
              <a:avLst/>
            </a:prstGeom>
          </p:spPr>
        </p:pic>
        <p:sp>
          <p:nvSpPr>
            <p:cNvPr id="8" name="Text 3">
              <a:extLst>
                <a:ext uri="{FF2B5EF4-FFF2-40B4-BE49-F238E27FC236}">
                  <a16:creationId xmlns:a16="http://schemas.microsoft.com/office/drawing/2014/main" id="{80A41959-8A7D-320D-A2E5-6AFEFD361987}"/>
                </a:ext>
              </a:extLst>
            </p:cNvPr>
            <p:cNvSpPr/>
            <p:nvPr/>
          </p:nvSpPr>
          <p:spPr>
            <a:xfrm>
              <a:off x="496120" y="4034739"/>
              <a:ext cx="8575595" cy="31506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33000"/>
                </a:lnSpc>
                <a:buNone/>
              </a:pPr>
              <a:r>
                <a:rPr lang="ko-KR" altLang="en-US" sz="1200" b="1" dirty="0" err="1">
                  <a:solidFill>
                    <a:srgbClr val="1E3063"/>
                  </a:solidFill>
                  <a:latin typeface="+mj-ea"/>
                  <a:ea typeface="+mj-ea"/>
                  <a:cs typeface="Instrument Sans Medium" pitchFamily="34" charset="-120"/>
                </a:rPr>
                <a:t>드론원스톱</a:t>
              </a:r>
              <a:r>
                <a:rPr lang="ko-KR" altLang="en-US" sz="1200" b="1" dirty="0">
                  <a:solidFill>
                    <a:srgbClr val="1E3063"/>
                  </a:solidFill>
                  <a:latin typeface="+mj-ea"/>
                  <a:ea typeface="+mj-ea"/>
                  <a:cs typeface="Instrument Sans Medium" pitchFamily="34" charset="-120"/>
                </a:rPr>
                <a:t> 비행 승인만으로 비행할 수 없습니다. 반드시 교내 </a:t>
              </a:r>
              <a:r>
                <a:rPr lang="ko-KR" altLang="en-US" sz="1200" b="1" dirty="0" err="1">
                  <a:solidFill>
                    <a:srgbClr val="1E3063"/>
                  </a:solidFill>
                  <a:latin typeface="+mj-ea"/>
                  <a:ea typeface="+mj-ea"/>
                  <a:cs typeface="Instrument Sans Medium" pitchFamily="34" charset="-120"/>
                </a:rPr>
                <a:t>드론</a:t>
              </a:r>
              <a:r>
                <a:rPr lang="ko-KR" altLang="en-US" sz="1200" b="1" dirty="0">
                  <a:solidFill>
                    <a:srgbClr val="1E3063"/>
                  </a:solidFill>
                  <a:latin typeface="+mj-ea"/>
                  <a:ea typeface="+mj-ea"/>
                  <a:cs typeface="Instrument Sans Medium" pitchFamily="34" charset="-120"/>
                </a:rPr>
                <a:t> 비행 신청</a:t>
              </a:r>
              <a:r>
                <a:rPr lang="en-US" altLang="ko-KR" sz="1200" b="1" dirty="0">
                  <a:solidFill>
                    <a:srgbClr val="1E3063"/>
                  </a:solidFill>
                  <a:latin typeface="+mj-ea"/>
                  <a:ea typeface="+mj-ea"/>
                  <a:cs typeface="Instrument Sans Medium" pitchFamily="34" charset="-120"/>
                </a:rPr>
                <a:t>(STEP2) </a:t>
              </a:r>
              <a:r>
                <a:rPr lang="ko-KR" altLang="en-US" sz="1200" b="1" dirty="0">
                  <a:solidFill>
                    <a:srgbClr val="1E3063"/>
                  </a:solidFill>
                  <a:latin typeface="+mj-ea"/>
                  <a:ea typeface="+mj-ea"/>
                  <a:cs typeface="Instrument Sans Medium" pitchFamily="34" charset="-120"/>
                </a:rPr>
                <a:t>완료 해야 합니다</a:t>
              </a:r>
              <a:r>
                <a:rPr lang="en-US" altLang="ko-KR" sz="1200" b="1" dirty="0">
                  <a:solidFill>
                    <a:srgbClr val="1E3063"/>
                  </a:solidFill>
                  <a:latin typeface="+mj-ea"/>
                  <a:ea typeface="+mj-ea"/>
                  <a:cs typeface="Instrument Sans Medium" pitchFamily="34" charset="-120"/>
                </a:rPr>
                <a:t>.</a:t>
              </a:r>
              <a:endParaRPr lang="ko-KR" sz="1200" b="1" dirty="0">
                <a:latin typeface="+mj-ea"/>
                <a:ea typeface="+mj-ea"/>
              </a:endParaRPr>
            </a:p>
          </p:txBody>
        </p:sp>
        <p:sp>
          <p:nvSpPr>
            <p:cNvPr id="9" name="화살표: 아래쪽 8">
              <a:extLst>
                <a:ext uri="{FF2B5EF4-FFF2-40B4-BE49-F238E27FC236}">
                  <a16:creationId xmlns:a16="http://schemas.microsoft.com/office/drawing/2014/main" id="{EB6C9EB6-F541-0A41-56C8-1CB70674F4DA}"/>
                </a:ext>
              </a:extLst>
            </p:cNvPr>
            <p:cNvSpPr/>
            <p:nvPr/>
          </p:nvSpPr>
          <p:spPr>
            <a:xfrm>
              <a:off x="3840479" y="4854212"/>
              <a:ext cx="502920" cy="315065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Shape 0">
              <a:extLst>
                <a:ext uri="{FF2B5EF4-FFF2-40B4-BE49-F238E27FC236}">
                  <a16:creationId xmlns:a16="http://schemas.microsoft.com/office/drawing/2014/main" id="{247310D1-1C96-5922-5D73-3B29E83F76CB}"/>
                </a:ext>
              </a:extLst>
            </p:cNvPr>
            <p:cNvSpPr/>
            <p:nvPr/>
          </p:nvSpPr>
          <p:spPr>
            <a:xfrm>
              <a:off x="496119" y="4864145"/>
              <a:ext cx="506990" cy="233213"/>
            </a:xfrm>
            <a:prstGeom prst="roundRect">
              <a:avLst>
                <a:gd name="adj" fmla="val 38297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Text 1">
              <a:extLst>
                <a:ext uri="{FF2B5EF4-FFF2-40B4-BE49-F238E27FC236}">
                  <a16:creationId xmlns:a16="http://schemas.microsoft.com/office/drawing/2014/main" id="{C215EA8B-BE0E-DBE6-2499-80E435311D32}"/>
                </a:ext>
              </a:extLst>
            </p:cNvPr>
            <p:cNvSpPr/>
            <p:nvPr/>
          </p:nvSpPr>
          <p:spPr>
            <a:xfrm>
              <a:off x="570532" y="4892812"/>
              <a:ext cx="401763" cy="15879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33000"/>
                </a:lnSpc>
                <a:buNone/>
              </a:pPr>
              <a:r>
                <a:rPr lang="en-US" sz="750" b="1" dirty="0">
                  <a:solidFill>
                    <a:srgbClr val="1E3063"/>
                  </a:solidFill>
                  <a:latin typeface="+mj-ea"/>
                  <a:ea typeface="+mj-ea"/>
                  <a:cs typeface="Instrument Sans Medium" pitchFamily="34" charset="-120"/>
                </a:rPr>
                <a:t>STEP 2</a:t>
              </a:r>
              <a:endParaRPr lang="en-US" sz="750" b="1" dirty="0">
                <a:latin typeface="+mj-ea"/>
                <a:ea typeface="+mj-ea"/>
              </a:endParaRPr>
            </a:p>
          </p:txBody>
        </p:sp>
        <p:sp>
          <p:nvSpPr>
            <p:cNvPr id="16" name="Text 2">
              <a:extLst>
                <a:ext uri="{FF2B5EF4-FFF2-40B4-BE49-F238E27FC236}">
                  <a16:creationId xmlns:a16="http://schemas.microsoft.com/office/drawing/2014/main" id="{A443D7B5-4B09-C5BC-2150-7E4994C9A0BB}"/>
                </a:ext>
              </a:extLst>
            </p:cNvPr>
            <p:cNvSpPr/>
            <p:nvPr/>
          </p:nvSpPr>
          <p:spPr>
            <a:xfrm>
              <a:off x="496119" y="5358909"/>
              <a:ext cx="2678486" cy="3875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04000"/>
                </a:lnSpc>
                <a:buNone/>
              </a:pPr>
              <a:r>
                <a:rPr lang="ko-KR" altLang="en-US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교내 </a:t>
              </a:r>
              <a:r>
                <a:rPr lang="ko-KR" altLang="en-US" sz="2000" b="1" dirty="0" err="1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드론</a:t>
              </a:r>
              <a:r>
                <a:rPr lang="ko-KR" altLang="en-US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 비행 신청 </a:t>
              </a:r>
              <a:r>
                <a:rPr lang="en-US" altLang="ko-KR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/ </a:t>
              </a:r>
              <a:r>
                <a:rPr lang="ko-KR" altLang="en-US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대학 홈페이지</a:t>
              </a:r>
              <a:r>
                <a:rPr lang="en-US" altLang="ko-KR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(</a:t>
              </a:r>
              <a:r>
                <a:rPr lang="ko-KR" altLang="en-US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종합정보시스템</a:t>
              </a:r>
              <a:r>
                <a:rPr lang="en-US" altLang="ko-KR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)</a:t>
              </a:r>
              <a:r>
                <a:rPr lang="ko-KR" altLang="en-US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 </a:t>
              </a:r>
              <a:r>
                <a:rPr lang="en-US" altLang="ko-KR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/ </a:t>
              </a:r>
              <a:r>
                <a:rPr lang="ko-KR" altLang="en-US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별첨</a:t>
              </a:r>
              <a:r>
                <a:rPr lang="en-US" altLang="ko-KR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2</a:t>
              </a:r>
              <a:r>
                <a:rPr lang="ko-KR" altLang="en-US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참조</a:t>
              </a:r>
              <a:endParaRPr lang="ko-KR" sz="2000" b="1" dirty="0">
                <a:latin typeface="+mj-ea"/>
                <a:ea typeface="+mj-ea"/>
              </a:endParaRPr>
            </a:p>
          </p:txBody>
        </p:sp>
        <p:sp>
          <p:nvSpPr>
            <p:cNvPr id="18" name="Text 2">
              <a:extLst>
                <a:ext uri="{FF2B5EF4-FFF2-40B4-BE49-F238E27FC236}">
                  <a16:creationId xmlns:a16="http://schemas.microsoft.com/office/drawing/2014/main" id="{C86B343A-9BBF-A63D-0861-4B3E3367C4C2}"/>
                </a:ext>
              </a:extLst>
            </p:cNvPr>
            <p:cNvSpPr/>
            <p:nvPr/>
          </p:nvSpPr>
          <p:spPr>
            <a:xfrm>
              <a:off x="2083856" y="2102610"/>
              <a:ext cx="4212441" cy="3622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ct val="104000"/>
                </a:lnSpc>
                <a:buNone/>
              </a:pPr>
              <a:r>
                <a:rPr lang="ko-KR" altLang="en-US" sz="2000" b="1" dirty="0" err="1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드론</a:t>
              </a:r>
              <a:r>
                <a:rPr lang="ko-KR" altLang="en-US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 사용자</a:t>
              </a:r>
              <a:r>
                <a:rPr lang="en-US" altLang="ko-KR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(</a:t>
              </a:r>
              <a:r>
                <a:rPr lang="ko-KR" altLang="en-US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학생 및 연구원 등</a:t>
              </a:r>
              <a:r>
                <a:rPr lang="en-US" altLang="ko-KR" sz="2000" b="1" dirty="0">
                  <a:solidFill>
                    <a:srgbClr val="091C53"/>
                  </a:solidFill>
                  <a:latin typeface="+mj-ea"/>
                  <a:ea typeface="+mj-ea"/>
                  <a:cs typeface="Instrument Sans SemiBold" pitchFamily="34" charset="-120"/>
                </a:rPr>
                <a:t>)</a:t>
              </a:r>
              <a:endParaRPr lang="ko-KR" sz="2000" b="1" dirty="0">
                <a:latin typeface="+mj-ea"/>
                <a:ea typeface="+mj-ea"/>
              </a:endParaRPr>
            </a:p>
          </p:txBody>
        </p:sp>
        <p:sp>
          <p:nvSpPr>
            <p:cNvPr id="19" name="화살표: 아래쪽 18">
              <a:extLst>
                <a:ext uri="{FF2B5EF4-FFF2-40B4-BE49-F238E27FC236}">
                  <a16:creationId xmlns:a16="http://schemas.microsoft.com/office/drawing/2014/main" id="{2F05766C-9B3E-B010-79CA-B7AA23C1899B}"/>
                </a:ext>
              </a:extLst>
            </p:cNvPr>
            <p:cNvSpPr/>
            <p:nvPr/>
          </p:nvSpPr>
          <p:spPr>
            <a:xfrm>
              <a:off x="3842659" y="2703215"/>
              <a:ext cx="502920" cy="315065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9C4C2CC2-9CBA-2A17-9088-ED968E272EFE}"/>
                </a:ext>
              </a:extLst>
            </p:cNvPr>
            <p:cNvGrpSpPr/>
            <p:nvPr/>
          </p:nvGrpSpPr>
          <p:grpSpPr>
            <a:xfrm>
              <a:off x="395758" y="213542"/>
              <a:ext cx="9906095" cy="6644458"/>
              <a:chOff x="395758" y="213542"/>
              <a:chExt cx="9906095" cy="6644458"/>
            </a:xfrm>
          </p:grpSpPr>
          <p:sp>
            <p:nvSpPr>
              <p:cNvPr id="22" name="슬라이드 번호 개체 틀 3">
                <a:extLst>
                  <a:ext uri="{FF2B5EF4-FFF2-40B4-BE49-F238E27FC236}">
                    <a16:creationId xmlns:a16="http://schemas.microsoft.com/office/drawing/2014/main" id="{50EEAE10-81AE-25AF-0C1D-3345D24CE55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797300" y="6553200"/>
                <a:ext cx="2311400" cy="304800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 vert="horz" wrap="square" lIns="95073" tIns="47536" rIns="95073" bIns="4753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bg1"/>
                    </a:solidFill>
                    <a:latin typeface="HY헤드라인M" pitchFamily="18" charset="-127"/>
                    <a:ea typeface="HY헤드라인M" pitchFamily="18" charset="-127"/>
                    <a:cs typeface="+mn-cs"/>
                  </a:defRPr>
                </a:lvl1pPr>
                <a:lvl2pPr marL="404813" indent="52388" algn="l" rtl="0" fontAlgn="base" latinLnBrk="1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bg1"/>
                    </a:solidFill>
                    <a:latin typeface="HY헤드라인M" pitchFamily="18" charset="-127"/>
                    <a:ea typeface="굴림" pitchFamily="50" charset="-127"/>
                    <a:cs typeface="+mn-cs"/>
                  </a:defRPr>
                </a:lvl2pPr>
                <a:lvl3pPr marL="809625" indent="104775" algn="l" rtl="0" fontAlgn="base" latinLnBrk="1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bg1"/>
                    </a:solidFill>
                    <a:latin typeface="HY헤드라인M" pitchFamily="18" charset="-127"/>
                    <a:ea typeface="굴림" pitchFamily="50" charset="-127"/>
                    <a:cs typeface="+mn-cs"/>
                  </a:defRPr>
                </a:lvl3pPr>
                <a:lvl4pPr marL="1214438" indent="157163" algn="l" rtl="0" fontAlgn="base" latinLnBrk="1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bg1"/>
                    </a:solidFill>
                    <a:latin typeface="HY헤드라인M" pitchFamily="18" charset="-127"/>
                    <a:ea typeface="굴림" pitchFamily="50" charset="-127"/>
                    <a:cs typeface="+mn-cs"/>
                  </a:defRPr>
                </a:lvl4pPr>
                <a:lvl5pPr marL="1619250" indent="209550" algn="l" rtl="0" fontAlgn="base" latinLnBrk="1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bg1"/>
                    </a:solidFill>
                    <a:latin typeface="HY헤드라인M" pitchFamily="18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b="1" kern="1200">
                    <a:solidFill>
                      <a:schemeClr val="bg1"/>
                    </a:solidFill>
                    <a:latin typeface="HY헤드라인M" pitchFamily="18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b="1" kern="1200">
                    <a:solidFill>
                      <a:schemeClr val="bg1"/>
                    </a:solidFill>
                    <a:latin typeface="HY헤드라인M" pitchFamily="18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b="1" kern="1200">
                    <a:solidFill>
                      <a:schemeClr val="bg1"/>
                    </a:solidFill>
                    <a:latin typeface="HY헤드라인M" pitchFamily="18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b="1" kern="1200">
                    <a:solidFill>
                      <a:schemeClr val="bg1"/>
                    </a:solidFill>
                    <a:latin typeface="HY헤드라인M" pitchFamily="18" charset="-127"/>
                    <a:ea typeface="굴림" pitchFamily="50" charset="-127"/>
                    <a:cs typeface="+mn-cs"/>
                  </a:defRPr>
                </a:lvl9pPr>
              </a:lstStyle>
              <a:p>
                <a:pPr algn="ctr"/>
                <a:fld id="{207EF85D-F449-4C3D-9743-6A3650E26273}" type="slidenum">
                  <a:rPr lang="ko-KR" altLang="en-US" sz="1600" b="0" smtClean="0">
                    <a:latin typeface="맑은 고딕" pitchFamily="50" charset="-127"/>
                    <a:ea typeface="맑은 고딕" pitchFamily="50" charset="-127"/>
                    <a:cs typeface="Tahoma" pitchFamily="34" charset="0"/>
                  </a:rPr>
                  <a:pPr algn="ctr"/>
                  <a:t>6</a:t>
                </a:fld>
                <a:endParaRPr lang="en-US" altLang="ko-KR" sz="1600" b="0" dirty="0">
                  <a:latin typeface="맑은 고딕" pitchFamily="50" charset="-127"/>
                  <a:ea typeface="맑은 고딕" pitchFamily="50" charset="-127"/>
                  <a:cs typeface="Tahoma" pitchFamily="34" charset="0"/>
                </a:endParaRPr>
              </a:p>
            </p:txBody>
          </p:sp>
          <p:pic>
            <p:nvPicPr>
              <p:cNvPr id="24" name="그림 23" descr="home.png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237D572-48A1-71A6-EDCF-4FDD81E80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366836" y="213542"/>
                <a:ext cx="407146" cy="407146"/>
              </a:xfrm>
              <a:prstGeom prst="rect">
                <a:avLst/>
              </a:prstGeom>
            </p:spPr>
          </p:pic>
          <p:sp>
            <p:nvSpPr>
              <p:cNvPr id="25" name="Rectangle 1">
                <a:extLst>
                  <a:ext uri="{FF2B5EF4-FFF2-40B4-BE49-F238E27FC236}">
                    <a16:creationId xmlns:a16="http://schemas.microsoft.com/office/drawing/2014/main" id="{533A530B-B321-351B-0ADE-ACBFFBA6B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53" y="1011591"/>
                <a:ext cx="9906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ko-KR" altLang="en-US" dirty="0"/>
              </a:p>
            </p:txBody>
          </p:sp>
          <p:sp>
            <p:nvSpPr>
              <p:cNvPr id="26" name="Rectangle 1">
                <a:extLst>
                  <a:ext uri="{FF2B5EF4-FFF2-40B4-BE49-F238E27FC236}">
                    <a16:creationId xmlns:a16="http://schemas.microsoft.com/office/drawing/2014/main" id="{FE740478-0207-9C1E-6B0B-5E6AC673A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758" y="2134003"/>
                <a:ext cx="99060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16136F3C-CC56-CE9B-B513-4C967E5C4C3F}"/>
              </a:ext>
            </a:extLst>
          </p:cNvPr>
          <p:cNvSpPr/>
          <p:nvPr/>
        </p:nvSpPr>
        <p:spPr>
          <a:xfrm>
            <a:off x="7987937" y="4722223"/>
            <a:ext cx="1150163" cy="4212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1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1020830"/>
            <a:ext cx="476176" cy="233214"/>
          </a:xfrm>
          <a:prstGeom prst="roundRect">
            <a:avLst>
              <a:gd name="adj" fmla="val 38297"/>
            </a:avLst>
          </a:prstGeom>
          <a:solidFill>
            <a:srgbClr val="CEE6FD"/>
          </a:solidFill>
          <a:ln/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Text 1"/>
          <p:cNvSpPr/>
          <p:nvPr/>
        </p:nvSpPr>
        <p:spPr>
          <a:xfrm>
            <a:off x="570533" y="1058037"/>
            <a:ext cx="784547" cy="158800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en-US" sz="750" b="1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STEP 1</a:t>
            </a:r>
            <a:endParaRPr lang="en-US" sz="750" b="1">
              <a:latin typeface="+mj-ea"/>
              <a:ea typeface="+mj-ea"/>
            </a:endParaRPr>
          </a:p>
        </p:txBody>
      </p:sp>
      <p:sp>
        <p:nvSpPr>
          <p:cNvPr id="4" name="Text 2"/>
          <p:cNvSpPr/>
          <p:nvPr/>
        </p:nvSpPr>
        <p:spPr>
          <a:xfrm>
            <a:off x="496119" y="1303603"/>
            <a:ext cx="2880630" cy="3069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ko-KR" altLang="en-US" sz="2000" b="1" dirty="0">
                <a:solidFill>
                  <a:srgbClr val="091C53"/>
                </a:solidFill>
                <a:latin typeface="+mj-ea"/>
                <a:ea typeface="+mj-ea"/>
                <a:cs typeface="Instrument Sans SemiBold"/>
              </a:rPr>
              <a:t>   </a:t>
            </a:r>
            <a:r>
              <a:rPr lang="ko-KR" altLang="en-US" sz="2000" b="1" dirty="0" err="1">
                <a:solidFill>
                  <a:srgbClr val="091C53"/>
                </a:solidFill>
                <a:latin typeface="+mj-ea"/>
                <a:ea typeface="+mj-ea"/>
                <a:cs typeface="Instrument Sans SemiBold"/>
              </a:rPr>
              <a:t>드론</a:t>
            </a:r>
            <a:r>
              <a:rPr lang="ko-KR" altLang="en-US" sz="2000" b="1" dirty="0">
                <a:solidFill>
                  <a:srgbClr val="091C53"/>
                </a:solidFill>
                <a:latin typeface="+mj-ea"/>
                <a:ea typeface="+mj-ea"/>
                <a:cs typeface="Instrument Sans SemiBold"/>
              </a:rPr>
              <a:t> 비행 허가 승인 </a:t>
            </a:r>
            <a:endParaRPr lang="ko-KR" sz="2000" b="1" dirty="0">
              <a:latin typeface="+mj-ea"/>
              <a:ea typeface="+mj-ea"/>
            </a:endParaRPr>
          </a:p>
        </p:txBody>
      </p:sp>
      <p:sp>
        <p:nvSpPr>
          <p:cNvPr id="6" name="Text 4"/>
          <p:cNvSpPr/>
          <p:nvPr/>
        </p:nvSpPr>
        <p:spPr>
          <a:xfrm>
            <a:off x="496119" y="2332621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ko-KR" altLang="en-US" sz="1200" b="1">
                <a:solidFill>
                  <a:srgbClr val="091C53"/>
                </a:solidFill>
                <a:latin typeface="+mj-ea"/>
                <a:ea typeface="+mj-ea"/>
                <a:cs typeface="Instrument Sans SemiBold"/>
              </a:rPr>
              <a:t>필요 승인 종류</a:t>
            </a:r>
            <a:endParaRPr lang="ko-KR" sz="1200" b="1">
              <a:latin typeface="+mj-ea"/>
              <a:ea typeface="+mj-ea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96119" y="2665996"/>
            <a:ext cx="4347270" cy="1436787"/>
          </a:xfrm>
          <a:prstGeom prst="roundRect">
            <a:avLst>
              <a:gd name="adj" fmla="val 7770"/>
            </a:avLst>
          </a:prstGeom>
          <a:noFill/>
          <a:ln w="4763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Shape 6"/>
          <p:cNvSpPr/>
          <p:nvPr/>
        </p:nvSpPr>
        <p:spPr>
          <a:xfrm>
            <a:off x="500881" y="2670759"/>
            <a:ext cx="4337745" cy="35681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Text 7"/>
          <p:cNvSpPr/>
          <p:nvPr/>
        </p:nvSpPr>
        <p:spPr>
          <a:xfrm>
            <a:off x="624929" y="2749935"/>
            <a:ext cx="1941909" cy="198462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ko-KR" altLang="en-US" sz="1200" b="1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구분</a:t>
            </a:r>
            <a:endParaRPr lang="ko-KR" sz="1200" b="1">
              <a:latin typeface="+mj-ea"/>
              <a:ea typeface="+mj-ea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362349" y="2749935"/>
            <a:ext cx="2809503" cy="198462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ko-KR" altLang="en-US" sz="1200" b="1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설명</a:t>
            </a:r>
            <a:endParaRPr lang="ko-KR" sz="1200" b="1">
              <a:latin typeface="+mj-ea"/>
              <a:ea typeface="+mj-ea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500881" y="3027574"/>
            <a:ext cx="4337745" cy="35681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Text 10"/>
          <p:cNvSpPr/>
          <p:nvPr/>
        </p:nvSpPr>
        <p:spPr>
          <a:xfrm>
            <a:off x="624929" y="3106751"/>
            <a:ext cx="1941909" cy="198462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ko-KR" altLang="en-US" sz="1200" b="1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비행 승인</a:t>
            </a:r>
            <a:endParaRPr lang="ko-KR" sz="1200" b="1">
              <a:latin typeface="+mj-ea"/>
              <a:ea typeface="+mj-ea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62350" y="3106751"/>
            <a:ext cx="2038570" cy="198462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ko-KR" altLang="en-US" sz="1200" b="1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비행 가능 여부 승인</a:t>
            </a:r>
            <a:endParaRPr lang="ko-KR" sz="1200" b="1">
              <a:latin typeface="+mj-ea"/>
              <a:ea typeface="+mj-ea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500881" y="3384390"/>
            <a:ext cx="4337745" cy="35681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5" name="Text 13"/>
          <p:cNvSpPr/>
          <p:nvPr/>
        </p:nvSpPr>
        <p:spPr>
          <a:xfrm>
            <a:off x="624929" y="3463566"/>
            <a:ext cx="1941909" cy="198462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ko-KR" altLang="en-US" sz="1200" b="1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촬영 승인</a:t>
            </a:r>
            <a:endParaRPr lang="ko-KR" sz="1200" b="1">
              <a:latin typeface="+mj-ea"/>
              <a:ea typeface="+mj-ea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362349" y="3463566"/>
            <a:ext cx="1389641" cy="198462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ko-KR" altLang="en-US" sz="1200" b="1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카메라 장착 시 필요</a:t>
            </a:r>
            <a:endParaRPr lang="ko-KR" sz="1200" b="1">
              <a:latin typeface="+mj-ea"/>
              <a:ea typeface="+mj-ea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500881" y="3741205"/>
            <a:ext cx="4337745" cy="35681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8" name="Text 16"/>
          <p:cNvSpPr/>
          <p:nvPr/>
        </p:nvSpPr>
        <p:spPr>
          <a:xfrm>
            <a:off x="624929" y="3820382"/>
            <a:ext cx="1941909" cy="198462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ko-KR" altLang="en-US" sz="1200" b="1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공역 승인</a:t>
            </a:r>
          </a:p>
        </p:txBody>
      </p:sp>
      <p:sp>
        <p:nvSpPr>
          <p:cNvPr id="19" name="Text 17"/>
          <p:cNvSpPr/>
          <p:nvPr/>
        </p:nvSpPr>
        <p:spPr>
          <a:xfrm>
            <a:off x="2362350" y="3820382"/>
            <a:ext cx="1342446" cy="198462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ko-KR" altLang="en-US" sz="1200" b="1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군·관제권 관련 승인</a:t>
            </a:r>
            <a:endParaRPr lang="ko-KR" sz="1200" b="1">
              <a:latin typeface="+mj-ea"/>
              <a:ea typeface="+mj-ea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5061421" y="2208647"/>
            <a:ext cx="3680445" cy="2563300"/>
          </a:xfrm>
          <a:prstGeom prst="roundRect">
            <a:avLst>
              <a:gd name="adj" fmla="val 7621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21" name="Text 19"/>
          <p:cNvSpPr/>
          <p:nvPr/>
        </p:nvSpPr>
        <p:spPr>
          <a:xfrm>
            <a:off x="5185395" y="2332621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ko-KR" altLang="en-US" sz="1200" b="1">
                <a:solidFill>
                  <a:srgbClr val="002060"/>
                </a:solidFill>
                <a:latin typeface="+mj-ea"/>
                <a:ea typeface="+mj-ea"/>
                <a:cs typeface="Instrument Sans SemiBold"/>
              </a:rPr>
              <a:t>신청 사이트</a:t>
            </a:r>
            <a:endParaRPr lang="ko-KR" sz="12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5185395" y="2650444"/>
            <a:ext cx="3432497" cy="508546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0" indent="0" algn="l">
              <a:lnSpc>
                <a:spcPct val="133000"/>
              </a:lnSpc>
              <a:spcAft>
                <a:spcPts val="850"/>
              </a:spcAft>
              <a:buNone/>
              <a:defRPr/>
            </a:pPr>
            <a:r>
              <a:rPr lang="ko-KR" altLang="en-US" sz="1200" b="1">
                <a:solidFill>
                  <a:srgbClr val="002060"/>
                </a:solidFill>
                <a:latin typeface="+mj-ea"/>
                <a:ea typeface="+mj-ea"/>
                <a:cs typeface="Instrument Sans Medium"/>
              </a:rPr>
              <a:t>드론 원스톱 시스템</a:t>
            </a:r>
          </a:p>
          <a:p>
            <a:pPr marL="0" indent="0" algn="l">
              <a:lnSpc>
                <a:spcPct val="133000"/>
              </a:lnSpc>
              <a:buNone/>
              <a:defRPr/>
            </a:pPr>
            <a:r>
              <a:rPr lang="ko-KR" altLang="en-US" sz="1200" b="1" u="sng">
                <a:solidFill>
                  <a:srgbClr val="002060"/>
                </a:solidFill>
                <a:latin typeface="+mj-ea"/>
                <a:ea typeface="+mj-ea"/>
                <a:cs typeface="Instrument Sans Medium"/>
                <a:hlinkClick r:id="rId3"/>
              </a:rPr>
              <a:t>drone.onestop.go.kr</a:t>
            </a:r>
            <a:endParaRPr lang="ko-KR" sz="12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5185395" y="3329472"/>
            <a:ext cx="3432497" cy="9302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24" name="Text 22"/>
          <p:cNvSpPr/>
          <p:nvPr/>
        </p:nvSpPr>
        <p:spPr>
          <a:xfrm>
            <a:off x="5185395" y="3509256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04000"/>
              </a:lnSpc>
              <a:buNone/>
              <a:defRPr/>
            </a:pPr>
            <a:r>
              <a:rPr lang="ko-KR" altLang="en-US" sz="1200" b="1">
                <a:solidFill>
                  <a:srgbClr val="002060"/>
                </a:solidFill>
                <a:latin typeface="+mj-ea"/>
                <a:ea typeface="+mj-ea"/>
                <a:cs typeface="Instrument Sans SemiBold"/>
              </a:rPr>
              <a:t>중요 사항</a:t>
            </a:r>
            <a:endParaRPr lang="ko-KR" sz="12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5185395" y="3827079"/>
            <a:ext cx="3432497" cy="682154"/>
          </a:xfrm>
          <a:prstGeom prst="rect">
            <a:avLst/>
          </a:prstGeom>
          <a:noFill/>
          <a:ln/>
        </p:spPr>
        <p:txBody>
          <a:bodyPr wrap="square" lIns="0" tIns="0" rIns="0" bIns="0" anchor="t">
            <a:no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  <a:defRPr/>
            </a:pPr>
            <a:r>
              <a:rPr lang="ko-KR" altLang="en-US" sz="1200" b="1">
                <a:solidFill>
                  <a:srgbClr val="002060"/>
                </a:solidFill>
                <a:latin typeface="+mj-ea"/>
                <a:ea typeface="+mj-ea"/>
                <a:cs typeface="Instrument Sans Medium"/>
              </a:rPr>
              <a:t>승인 완료 전 비행 절대 금지</a:t>
            </a:r>
          </a:p>
          <a:p>
            <a:pPr marL="342900" indent="-342900" algn="l">
              <a:lnSpc>
                <a:spcPct val="133000"/>
              </a:lnSpc>
              <a:buSzPct val="100000"/>
              <a:buChar char="•"/>
              <a:defRPr/>
            </a:pPr>
            <a:r>
              <a:rPr lang="ko-KR" altLang="en-US" sz="1200" b="1">
                <a:solidFill>
                  <a:srgbClr val="002060"/>
                </a:solidFill>
                <a:latin typeface="+mj-ea"/>
                <a:ea typeface="+mj-ea"/>
                <a:cs typeface="Instrument Sans Medium"/>
              </a:rPr>
              <a:t>승인 문자 또는 공문 반드시 보관</a:t>
            </a:r>
          </a:p>
          <a:p>
            <a:pPr marL="342900" indent="-342900" algn="l">
              <a:lnSpc>
                <a:spcPct val="133000"/>
              </a:lnSpc>
              <a:buSzPct val="100000"/>
              <a:buChar char="•"/>
              <a:defRPr/>
            </a:pPr>
            <a:r>
              <a:rPr lang="ko-KR" altLang="en-US" sz="1200" b="1">
                <a:solidFill>
                  <a:srgbClr val="002060"/>
                </a:solidFill>
                <a:latin typeface="+mj-ea"/>
                <a:ea typeface="+mj-ea"/>
                <a:cs typeface="Instrument Sans Medium"/>
              </a:rPr>
              <a:t>허가 시간·구역 외 비행 금지</a:t>
            </a:r>
            <a:endParaRPr lang="ko-KR" sz="1200" b="1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45657" y="1099517"/>
            <a:ext cx="2360652" cy="638974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24505" y="2272361"/>
            <a:ext cx="1093585" cy="1031213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5900" y="0"/>
            <a:ext cx="9138100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Text 0"/>
          <p:cNvSpPr/>
          <p:nvPr/>
        </p:nvSpPr>
        <p:spPr>
          <a:xfrm>
            <a:off x="123904" y="68491"/>
            <a:ext cx="5307077" cy="394476"/>
          </a:xfrm>
          <a:prstGeom prst="rect">
            <a:avLst/>
          </a:prstGeom>
          <a:noFill/>
          <a:ln/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104000"/>
              </a:lnSpc>
              <a:defRPr/>
            </a:pPr>
            <a:r>
              <a:rPr lang="ko-KR" altLang="en-US" sz="2800" b="1">
                <a:solidFill>
                  <a:schemeClr val="bg1"/>
                </a:solidFill>
                <a:latin typeface="HY헤드라인M"/>
                <a:ea typeface="HY헤드라인M"/>
                <a:cs typeface="Instrument Sans SemiBold"/>
              </a:rPr>
              <a:t>드론 비행절차 및 안전 가이드</a:t>
            </a:r>
            <a:endParaRPr lang="ko-KR" sz="2800" b="1"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5" name="Text 3"/>
          <p:cNvSpPr/>
          <p:nvPr/>
        </p:nvSpPr>
        <p:spPr>
          <a:xfrm>
            <a:off x="496119" y="1738491"/>
            <a:ext cx="7650890" cy="198462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ko-KR" altLang="en-US" sz="1200" b="1" dirty="0" err="1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드론원스톱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 비행 승인만으로 비행할 수 없습니다. 반드시 교내 </a:t>
            </a:r>
            <a:r>
              <a:rPr lang="ko-KR" altLang="en-US" sz="1200" b="1" dirty="0" err="1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드론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 비행 신청</a:t>
            </a: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(STEP2)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/>
              </a:rPr>
              <a:t> 완료해야 합니다.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987937" y="4835661"/>
            <a:ext cx="1150163" cy="2588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n w="9525">
                <a:solidFill>
                  <a:schemeClr val="bg1"/>
                </a:solidFill>
              </a:ln>
            </a:endParaRPr>
          </a:p>
        </p:txBody>
      </p:sp>
      <p:sp>
        <p:nvSpPr>
          <p:cNvPr id="34" name="화살표: 오른쪽 33"/>
          <p:cNvSpPr/>
          <p:nvPr/>
        </p:nvSpPr>
        <p:spPr>
          <a:xfrm>
            <a:off x="734207" y="4325215"/>
            <a:ext cx="228599" cy="184017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6" name="Text 3"/>
          <p:cNvSpPr/>
          <p:nvPr/>
        </p:nvSpPr>
        <p:spPr>
          <a:xfrm>
            <a:off x="1014776" y="4320296"/>
            <a:ext cx="3894779" cy="357212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marL="0" indent="0" algn="l">
              <a:lnSpc>
                <a:spcPct val="133000"/>
              </a:lnSpc>
              <a:buNone/>
              <a:defRPr/>
            </a:pPr>
            <a:r>
              <a:rPr lang="ko-KR" altLang="en-US" sz="1300" b="1">
                <a:solidFill>
                  <a:srgbClr val="FF0000"/>
                </a:solidFill>
                <a:latin typeface="+mj-ea"/>
                <a:ea typeface="+mj-ea"/>
                <a:cs typeface="Instrument Sans Medium"/>
              </a:rPr>
              <a:t>드론 운용자는 공인된 무인기 조종 인가자에 한함</a:t>
            </a:r>
            <a:r>
              <a:rPr lang="en-US" altLang="ko-KR" sz="1300" b="1">
                <a:solidFill>
                  <a:srgbClr val="FF0000"/>
                </a:solidFill>
                <a:latin typeface="+mj-ea"/>
                <a:ea typeface="+mj-ea"/>
                <a:cs typeface="Instrument Sans Medium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997071"/>
            <a:ext cx="506990" cy="233214"/>
          </a:xfrm>
          <a:prstGeom prst="roundRect">
            <a:avLst>
              <a:gd name="adj" fmla="val 38297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Text 1"/>
          <p:cNvSpPr/>
          <p:nvPr/>
        </p:nvSpPr>
        <p:spPr>
          <a:xfrm>
            <a:off x="570532" y="1034278"/>
            <a:ext cx="846787" cy="158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75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STEP 2</a:t>
            </a:r>
            <a:endParaRPr lang="en-US" sz="750" b="1" dirty="0">
              <a:latin typeface="+mj-ea"/>
              <a:ea typeface="+mj-ea"/>
            </a:endParaRPr>
          </a:p>
        </p:txBody>
      </p:sp>
      <p:sp>
        <p:nvSpPr>
          <p:cNvPr id="4" name="Text 2"/>
          <p:cNvSpPr/>
          <p:nvPr/>
        </p:nvSpPr>
        <p:spPr>
          <a:xfrm>
            <a:off x="496119" y="1346585"/>
            <a:ext cx="7393847" cy="387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2400" b="1" dirty="0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교내 </a:t>
            </a:r>
            <a:r>
              <a:rPr lang="ko-KR" altLang="en-US" sz="2400" b="1" dirty="0" err="1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드론</a:t>
            </a:r>
            <a:r>
              <a:rPr lang="ko-KR" altLang="en-US" sz="2400" b="1" dirty="0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 비행 신청 </a:t>
            </a:r>
            <a:r>
              <a:rPr lang="en-US" altLang="ko-KR" sz="2400" b="1" dirty="0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/ </a:t>
            </a:r>
            <a:r>
              <a:rPr lang="ko-KR" altLang="en-US" sz="2400" b="1" dirty="0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대학 홈페이지 종합정보시스템</a:t>
            </a:r>
            <a:endParaRPr lang="ko-KR" sz="2400" b="1" dirty="0">
              <a:latin typeface="+mj-ea"/>
              <a:ea typeface="+mj-ea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35003" y="2009176"/>
            <a:ext cx="4103191" cy="2717750"/>
          </a:xfrm>
          <a:prstGeom prst="roundRect">
            <a:avLst>
              <a:gd name="adj" fmla="val 6573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" name="Text 4"/>
          <p:cNvSpPr/>
          <p:nvPr/>
        </p:nvSpPr>
        <p:spPr>
          <a:xfrm>
            <a:off x="607486" y="2133150"/>
            <a:ext cx="1619731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SemiBold" pitchFamily="34" charset="-120"/>
              </a:rPr>
              <a:t>수업과제 목적의 경우</a:t>
            </a:r>
            <a:endParaRPr lang="ko-KR" sz="1200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Text 5"/>
          <p:cNvSpPr/>
          <p:nvPr/>
        </p:nvSpPr>
        <p:spPr>
          <a:xfrm>
            <a:off x="607486" y="2450972"/>
            <a:ext cx="3855244" cy="20456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대    상 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: 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학부생</a:t>
            </a:r>
            <a:endParaRPr 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준비사항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(</a:t>
            </a: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필요시 확인 요청</a:t>
            </a:r>
            <a:r>
              <a:rPr lang="en-US" altLang="ko-KR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)</a:t>
            </a:r>
          </a:p>
          <a:p>
            <a:pPr marL="342900" indent="-342900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비행 계획서</a:t>
            </a:r>
            <a:endParaRPr lang="ko-KR" alt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비행 목적, 일시, 장소</a:t>
            </a:r>
            <a:endParaRPr lang="ko-KR" alt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기체 정보, 조종자 정보</a:t>
            </a:r>
            <a:endParaRPr lang="ko-KR" alt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342900" indent="-342900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안전관리 계획</a:t>
            </a:r>
            <a:endParaRPr lang="en-US" altLang="ko-KR" sz="1200" b="1" dirty="0">
              <a:solidFill>
                <a:srgbClr val="002060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>
              <a:lnSpc>
                <a:spcPct val="133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제출 시기 : 최소 10일 전 권장</a:t>
            </a:r>
            <a:endParaRPr lang="ko-KR" alt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33000"/>
              </a:lnSpc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ea typeface="+mj-ea"/>
                <a:cs typeface="Instrument Sans Medium" pitchFamily="34" charset="-120"/>
              </a:rPr>
              <a:t>학생 및 동아리의 경우 지도교수 확인 필요 가능</a:t>
            </a:r>
            <a:endParaRPr lang="ko-KR" alt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33000"/>
              </a:lnSpc>
              <a:buSzPct val="100000"/>
            </a:pPr>
            <a:endParaRPr lang="ko-KR" altLang="ko-KR" sz="12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marL="0" indent="0" algn="l">
              <a:lnSpc>
                <a:spcPct val="133000"/>
              </a:lnSpc>
              <a:buNone/>
            </a:pP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9" name="Text 7"/>
          <p:cNvSpPr/>
          <p:nvPr/>
        </p:nvSpPr>
        <p:spPr>
          <a:xfrm>
            <a:off x="607486" y="4106760"/>
            <a:ext cx="3855244" cy="508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4" name="Shape 3"/>
          <p:cNvSpPr/>
          <p:nvPr/>
        </p:nvSpPr>
        <p:spPr>
          <a:xfrm>
            <a:off x="4705643" y="2012768"/>
            <a:ext cx="4025400" cy="2662737"/>
          </a:xfrm>
          <a:prstGeom prst="roundRect">
            <a:avLst>
              <a:gd name="adj" fmla="val 6573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5" name="Text 8"/>
          <p:cNvSpPr/>
          <p:nvPr/>
        </p:nvSpPr>
        <p:spPr>
          <a:xfrm>
            <a:off x="4849717" y="2200353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연구과제 목적의 경우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6" name="Text 9"/>
          <p:cNvSpPr/>
          <p:nvPr/>
        </p:nvSpPr>
        <p:spPr>
          <a:xfrm>
            <a:off x="4849717" y="2518176"/>
            <a:ext cx="3908932" cy="1978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대    상 </a:t>
            </a: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: 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연구원 및 교원</a:t>
            </a:r>
            <a:endParaRPr lang="ko-KR" sz="1200" b="1" dirty="0">
              <a:latin typeface="+mj-ea"/>
              <a:ea typeface="+mj-ea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준비사항</a:t>
            </a: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(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필요시 확인 요청</a:t>
            </a: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)</a:t>
            </a:r>
          </a:p>
          <a:p>
            <a:pPr marL="342900" indent="-342900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cs typeface="Instrument Sans Medium" pitchFamily="34" charset="-120"/>
              </a:rPr>
              <a:t>연구 계획 및 비행 필요성</a:t>
            </a:r>
            <a:endParaRPr lang="ko-KR" altLang="ko-KR" sz="1200" b="1" dirty="0">
              <a:latin typeface="+mj-ea"/>
            </a:endParaRPr>
          </a:p>
          <a:p>
            <a:pPr marL="342900" indent="-342900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cs typeface="Instrument Sans Medium" pitchFamily="34" charset="-120"/>
              </a:rPr>
              <a:t>안전 확보 계획</a:t>
            </a:r>
            <a:endParaRPr lang="ko-KR" altLang="ko-KR" sz="1200" b="1" dirty="0">
              <a:latin typeface="+mj-ea"/>
            </a:endParaRPr>
          </a:p>
          <a:p>
            <a:pPr marL="342900" indent="-342900">
              <a:lnSpc>
                <a:spcPct val="133000"/>
              </a:lnSpc>
              <a:buSzPct val="100000"/>
              <a:buChar char="•"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cs typeface="Instrument Sans Medium" pitchFamily="34" charset="-120"/>
              </a:rPr>
              <a:t>참여 인원 현황</a:t>
            </a:r>
            <a:endParaRPr lang="en-US" altLang="ko-KR" sz="1200" b="1" dirty="0">
              <a:solidFill>
                <a:srgbClr val="1E3063"/>
              </a:solidFill>
              <a:latin typeface="+mj-ea"/>
              <a:cs typeface="Instrument Sans Medium" pitchFamily="34" charset="-120"/>
            </a:endParaRPr>
          </a:p>
          <a:p>
            <a:pPr>
              <a:lnSpc>
                <a:spcPct val="133000"/>
              </a:lnSpc>
              <a:buSzPct val="100000"/>
            </a:pPr>
            <a:r>
              <a:rPr lang="ko-KR" altLang="en-US" sz="1200" b="1" dirty="0">
                <a:solidFill>
                  <a:srgbClr val="002060"/>
                </a:solidFill>
                <a:latin typeface="+mj-ea"/>
                <a:cs typeface="Instrument Sans Medium" pitchFamily="34" charset="-120"/>
              </a:rPr>
              <a:t>제출 시기 : 최소 10일 전 권장</a:t>
            </a:r>
            <a:endParaRPr lang="en-US" altLang="ko-KR" sz="1200" b="1" dirty="0">
              <a:solidFill>
                <a:srgbClr val="1E3063"/>
              </a:solidFill>
              <a:latin typeface="+mj-ea"/>
              <a:cs typeface="Instrument Sans Medium" pitchFamily="34" charset="-120"/>
            </a:endParaRPr>
          </a:p>
          <a:p>
            <a:pPr>
              <a:lnSpc>
                <a:spcPct val="133000"/>
              </a:lnSpc>
              <a:buSzPct val="100000"/>
            </a:pPr>
            <a:r>
              <a:rPr lang="ko-KR" altLang="en-US" sz="1200" b="1" dirty="0">
                <a:solidFill>
                  <a:srgbClr val="002060"/>
                </a:solidFill>
                <a:latin typeface="+mn-ea"/>
                <a:cs typeface="Instrument Sans Medium" pitchFamily="34" charset="-120"/>
              </a:rPr>
              <a:t>활주로 </a:t>
            </a:r>
            <a:r>
              <a:rPr lang="ko-KR" altLang="en-US" sz="1200" b="1" dirty="0" err="1">
                <a:solidFill>
                  <a:srgbClr val="002060"/>
                </a:solidFill>
                <a:latin typeface="+mn-ea"/>
                <a:cs typeface="Instrument Sans Medium" pitchFamily="34" charset="-120"/>
              </a:rPr>
              <a:t>이용시</a:t>
            </a:r>
            <a:r>
              <a:rPr lang="ko-KR" altLang="en-US" sz="1200" b="1" dirty="0">
                <a:solidFill>
                  <a:srgbClr val="002060"/>
                </a:solidFill>
                <a:latin typeface="+mn-ea"/>
                <a:cs typeface="Instrument Sans Medium" pitchFamily="34" charset="-120"/>
              </a:rPr>
              <a:t> 비행교육원</a:t>
            </a:r>
            <a:r>
              <a:rPr lang="en-US" altLang="ko-KR" sz="1200" b="1" dirty="0">
                <a:solidFill>
                  <a:srgbClr val="002060"/>
                </a:solidFill>
                <a:latin typeface="+mn-ea"/>
                <a:cs typeface="Instrument Sans Medium" pitchFamily="34" charset="-120"/>
              </a:rPr>
              <a:t>(</a:t>
            </a:r>
            <a:r>
              <a:rPr lang="ko-KR" altLang="en-US" sz="1200" b="1" dirty="0">
                <a:solidFill>
                  <a:srgbClr val="002060"/>
                </a:solidFill>
                <a:latin typeface="+mn-ea"/>
                <a:cs typeface="Instrument Sans Medium" pitchFamily="34" charset="-120"/>
              </a:rPr>
              <a:t>군 부대 관련</a:t>
            </a:r>
            <a:r>
              <a:rPr lang="en-US" altLang="ko-KR" sz="1200" b="1" dirty="0">
                <a:solidFill>
                  <a:srgbClr val="002060"/>
                </a:solidFill>
                <a:latin typeface="+mn-ea"/>
                <a:cs typeface="Instrument Sans Medium" pitchFamily="34" charset="-120"/>
              </a:rPr>
              <a:t>) </a:t>
            </a:r>
            <a:r>
              <a:rPr lang="ko-KR" altLang="en-US" sz="1200" b="1" dirty="0">
                <a:solidFill>
                  <a:srgbClr val="002060"/>
                </a:solidFill>
                <a:latin typeface="+mn-ea"/>
                <a:cs typeface="Instrument Sans Medium" pitchFamily="34" charset="-120"/>
              </a:rPr>
              <a:t>협의 필요</a:t>
            </a:r>
            <a:endParaRPr lang="en-US" altLang="ko-KR" sz="1200" b="1" dirty="0">
              <a:solidFill>
                <a:srgbClr val="002060"/>
              </a:solidFill>
              <a:latin typeface="+mn-ea"/>
              <a:cs typeface="Instrument Sans Medium" pitchFamily="34" charset="-120"/>
            </a:endParaRPr>
          </a:p>
          <a:p>
            <a:pPr>
              <a:lnSpc>
                <a:spcPct val="133000"/>
              </a:lnSpc>
              <a:buSzPct val="100000"/>
            </a:pPr>
            <a:r>
              <a:rPr lang="en-US" altLang="ko-KR" sz="1200" b="1" dirty="0">
                <a:solidFill>
                  <a:srgbClr val="002060"/>
                </a:solidFill>
                <a:latin typeface="+mn-ea"/>
                <a:ea typeface="+mj-ea"/>
              </a:rPr>
              <a:t> - </a:t>
            </a:r>
            <a:r>
              <a:rPr lang="ko-KR" altLang="en-US" sz="1200" b="1" dirty="0">
                <a:solidFill>
                  <a:srgbClr val="002060"/>
                </a:solidFill>
                <a:latin typeface="+mn-ea"/>
                <a:ea typeface="+mj-ea"/>
              </a:rPr>
              <a:t>연락처 </a:t>
            </a:r>
            <a:r>
              <a:rPr lang="en-US" altLang="ko-KR" sz="1200" b="1" dirty="0">
                <a:solidFill>
                  <a:srgbClr val="002060"/>
                </a:solidFill>
                <a:latin typeface="+mn-ea"/>
                <a:ea typeface="+mj-ea"/>
              </a:rPr>
              <a:t>: 02-300-0222 / </a:t>
            </a:r>
            <a:r>
              <a:rPr lang="ko-KR" altLang="en-US" sz="1200" b="1" dirty="0">
                <a:solidFill>
                  <a:srgbClr val="002060"/>
                </a:solidFill>
                <a:latin typeface="+mn-ea"/>
                <a:ea typeface="+mj-ea"/>
              </a:rPr>
              <a:t>기획총괄팀</a:t>
            </a:r>
            <a:endParaRPr lang="ko-KR" sz="1200" b="1" dirty="0">
              <a:latin typeface="+mj-ea"/>
              <a:ea typeface="+mj-ea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43" y="4722223"/>
            <a:ext cx="3277057" cy="421277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5900" y="0"/>
            <a:ext cx="9138100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 0"/>
          <p:cNvSpPr/>
          <p:nvPr/>
        </p:nvSpPr>
        <p:spPr>
          <a:xfrm>
            <a:off x="123904" y="68491"/>
            <a:ext cx="5307077" cy="3944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4000"/>
              </a:lnSpc>
            </a:pPr>
            <a:r>
              <a:rPr lang="ko-KR" altLang="en-US" sz="28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비행절차 및 안전 가이드</a:t>
            </a:r>
            <a:endParaRPr 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1061342"/>
            <a:ext cx="478780" cy="233214"/>
          </a:xfrm>
          <a:prstGeom prst="roundRect">
            <a:avLst>
              <a:gd name="adj" fmla="val 38297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Text 1"/>
          <p:cNvSpPr/>
          <p:nvPr/>
        </p:nvSpPr>
        <p:spPr>
          <a:xfrm>
            <a:off x="570533" y="1098549"/>
            <a:ext cx="787152" cy="158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75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STEP 3</a:t>
            </a:r>
            <a:endParaRPr lang="en-US" sz="750" b="1" dirty="0">
              <a:latin typeface="+mj-ea"/>
              <a:ea typeface="+mj-ea"/>
            </a:endParaRPr>
          </a:p>
        </p:txBody>
      </p:sp>
      <p:sp>
        <p:nvSpPr>
          <p:cNvPr id="4" name="Text 2"/>
          <p:cNvSpPr/>
          <p:nvPr/>
        </p:nvSpPr>
        <p:spPr>
          <a:xfrm>
            <a:off x="496119" y="1446388"/>
            <a:ext cx="2241065" cy="3162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b="1" dirty="0">
                <a:solidFill>
                  <a:srgbClr val="091C53"/>
                </a:solidFill>
                <a:latin typeface="+mj-ea"/>
                <a:ea typeface="+mj-ea"/>
                <a:cs typeface="Instrument Sans SemiBold" pitchFamily="34" charset="-120"/>
              </a:rPr>
              <a:t>  비행 전 최종 확인</a:t>
            </a:r>
            <a:endParaRPr lang="ko-KR" b="1" dirty="0">
              <a:latin typeface="+mj-ea"/>
              <a:ea typeface="+mj-ea"/>
            </a:endParaRPr>
          </a:p>
        </p:txBody>
      </p:sp>
      <p:sp>
        <p:nvSpPr>
          <p:cNvPr id="5" name="Text 3"/>
          <p:cNvSpPr/>
          <p:nvPr/>
        </p:nvSpPr>
        <p:spPr>
          <a:xfrm>
            <a:off x="496119" y="2135976"/>
            <a:ext cx="6942967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비행 당일 반드시 아래 네 가지를 체크하세요. 하나라도 해당될 경우 비행을 즉시 중단해야 합니다.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7" name="Text 4"/>
          <p:cNvSpPr/>
          <p:nvPr/>
        </p:nvSpPr>
        <p:spPr>
          <a:xfrm>
            <a:off x="496119" y="3192721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SemiBold" pitchFamily="34" charset="-120"/>
              </a:rPr>
              <a:t>기상 확인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8" name="Text 5"/>
          <p:cNvSpPr/>
          <p:nvPr/>
        </p:nvSpPr>
        <p:spPr>
          <a:xfrm>
            <a:off x="496119" y="3466882"/>
            <a:ext cx="1985824" cy="10166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비, 눈, 강풍, 천둥·번개, 풍속</a:t>
            </a:r>
            <a:endParaRPr lang="en-US" altLang="ko-KR" sz="12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5m/</a:t>
            </a:r>
            <a:r>
              <a:rPr lang="ko-KR" altLang="en-US" sz="1200" b="1" dirty="0" err="1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s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 이상 시 비행 금지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605316" y="3192721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SemiBold" pitchFamily="34" charset="-120"/>
              </a:rPr>
              <a:t>기체 상태 확인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559596" y="3443052"/>
            <a:ext cx="2613943" cy="111691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프로펠러 이상 여부, </a:t>
            </a:r>
            <a:endParaRPr lang="en-US" altLang="ko-KR" sz="12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배터리 상태, GPS 수신 상태, </a:t>
            </a:r>
            <a:endParaRPr lang="en-US" altLang="ko-KR" sz="12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조종기 연결 상태, </a:t>
            </a:r>
            <a:endParaRPr lang="en-US" altLang="ko-KR" sz="12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비상 복귀 기능 확인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3" name="Text 8"/>
          <p:cNvSpPr/>
          <p:nvPr/>
        </p:nvSpPr>
        <p:spPr>
          <a:xfrm>
            <a:off x="4655698" y="3178399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SemiBold" pitchFamily="34" charset="-120"/>
              </a:rPr>
              <a:t>현장 안전 확보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14" name="Text 9"/>
          <p:cNvSpPr/>
          <p:nvPr/>
        </p:nvSpPr>
        <p:spPr>
          <a:xfrm>
            <a:off x="4655698" y="3436026"/>
            <a:ext cx="2213407" cy="8278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안전요원 1명 이상 배치, 보행자 </a:t>
            </a:r>
            <a:endParaRPr lang="en-US" altLang="ko-KR" sz="12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접근 통제, 랜딩패드 사용, </a:t>
            </a:r>
            <a:endParaRPr lang="en-US" altLang="ko-KR" sz="12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주변 차량 및 시설 확인</a:t>
            </a:r>
            <a:endParaRPr lang="ko-KR" sz="1200" b="1" dirty="0">
              <a:latin typeface="+mj-ea"/>
              <a:ea typeface="+mj-ea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12" y="2644444"/>
            <a:ext cx="754873" cy="54827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195" y="2631502"/>
            <a:ext cx="564494" cy="46185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71750"/>
            <a:ext cx="671694" cy="53584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7497" y="4686236"/>
            <a:ext cx="2343477" cy="457264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5900" y="0"/>
            <a:ext cx="9138100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 0"/>
          <p:cNvSpPr/>
          <p:nvPr/>
        </p:nvSpPr>
        <p:spPr>
          <a:xfrm>
            <a:off x="123904" y="68491"/>
            <a:ext cx="5307077" cy="39447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04000"/>
              </a:lnSpc>
            </a:pPr>
            <a:r>
              <a:rPr lang="ko-KR" altLang="en-US" sz="2800" b="1" dirty="0" err="1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드론</a:t>
            </a:r>
            <a:r>
              <a:rPr lang="ko-KR" altLang="en-US" sz="28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Instrument Sans SemiBold" pitchFamily="34" charset="-120"/>
              </a:rPr>
              <a:t> 비행절차 및 안전 가이드</a:t>
            </a:r>
            <a:endParaRPr lang="ko-KR" sz="2800" b="1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62CFB3A-3D78-C4AF-008E-0739D7CFFE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2364" y="2613731"/>
            <a:ext cx="1038370" cy="543001"/>
          </a:xfrm>
          <a:prstGeom prst="rect">
            <a:avLst/>
          </a:prstGeom>
        </p:spPr>
      </p:pic>
      <p:sp>
        <p:nvSpPr>
          <p:cNvPr id="20" name="Text 8">
            <a:extLst>
              <a:ext uri="{FF2B5EF4-FFF2-40B4-BE49-F238E27FC236}">
                <a16:creationId xmlns:a16="http://schemas.microsoft.com/office/drawing/2014/main" id="{12110050-E8D5-C868-CB9F-F82034B58996}"/>
              </a:ext>
            </a:extLst>
          </p:cNvPr>
          <p:cNvSpPr/>
          <p:nvPr/>
        </p:nvSpPr>
        <p:spPr>
          <a:xfrm>
            <a:off x="7022361" y="3190197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SemiBold" pitchFamily="34" charset="-120"/>
              </a:rPr>
              <a:t>NOTAM </a:t>
            </a: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SemiBold" pitchFamily="34" charset="-120"/>
              </a:rPr>
              <a:t>확인</a:t>
            </a:r>
            <a:endParaRPr lang="ko-KR" sz="1200" b="1" dirty="0">
              <a:latin typeface="+mj-ea"/>
              <a:ea typeface="+mj-ea"/>
            </a:endParaRPr>
          </a:p>
        </p:txBody>
      </p:sp>
      <p:sp>
        <p:nvSpPr>
          <p:cNvPr id="24" name="Text 9">
            <a:extLst>
              <a:ext uri="{FF2B5EF4-FFF2-40B4-BE49-F238E27FC236}">
                <a16:creationId xmlns:a16="http://schemas.microsoft.com/office/drawing/2014/main" id="{A2D32A67-A9CF-1A66-7864-4811887EF53B}"/>
              </a:ext>
            </a:extLst>
          </p:cNvPr>
          <p:cNvSpPr/>
          <p:nvPr/>
        </p:nvSpPr>
        <p:spPr>
          <a:xfrm>
            <a:off x="6930593" y="3414270"/>
            <a:ext cx="2213407" cy="12099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비행구역 및 시간 공고 확인</a:t>
            </a: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,</a:t>
            </a:r>
          </a:p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임시비행금지구역 유무 확인</a:t>
            </a:r>
            <a:r>
              <a:rPr lang="en-US" altLang="ko-KR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,</a:t>
            </a:r>
          </a:p>
          <a:p>
            <a:pPr marL="0" indent="0" algn="l">
              <a:lnSpc>
                <a:spcPct val="133000"/>
              </a:lnSpc>
              <a:buNone/>
            </a:pPr>
            <a:r>
              <a:rPr lang="ko-KR" altLang="en-US" sz="1200" b="1" dirty="0">
                <a:solidFill>
                  <a:srgbClr val="1E3063"/>
                </a:solidFill>
                <a:latin typeface="+mj-ea"/>
                <a:ea typeface="+mj-ea"/>
                <a:cs typeface="Instrument Sans Medium" pitchFamily="34" charset="-120"/>
              </a:rPr>
              <a:t>실시간 정보 확인</a:t>
            </a:r>
            <a:endParaRPr lang="en-US" altLang="ko-KR" sz="1200" b="1" dirty="0">
              <a:solidFill>
                <a:srgbClr val="1E3063"/>
              </a:solidFill>
              <a:latin typeface="+mj-ea"/>
              <a:ea typeface="+mj-ea"/>
              <a:cs typeface="Instrument Sans Medium" pitchFamily="34" charset="-120"/>
            </a:endParaRPr>
          </a:p>
          <a:p>
            <a:pPr>
              <a:lnSpc>
                <a:spcPct val="133000"/>
              </a:lnSpc>
            </a:pPr>
            <a:r>
              <a:rPr lang="ko-KR" altLang="ko-KR" sz="1200" dirty="0">
                <a:hlinkClick r:id="rId8"/>
              </a:rPr>
              <a:t>항공고시보</a:t>
            </a:r>
            <a:endParaRPr lang="ko-KR" sz="12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1595</Words>
  <Application>Microsoft Office PowerPoint</Application>
  <PresentationFormat>화면 슬라이드 쇼(16:9)</PresentationFormat>
  <Paragraphs>266</Paragraphs>
  <Slides>19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HY헤드라인M</vt:lpstr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김성현 안전관리팀(직원)</cp:lastModifiedBy>
  <cp:revision>77</cp:revision>
  <dcterms:created xsi:type="dcterms:W3CDTF">2026-05-28T05:54:08Z</dcterms:created>
  <dcterms:modified xsi:type="dcterms:W3CDTF">2026-06-17T08:23:45Z</dcterms:modified>
  <cp:version/>
</cp:coreProperties>
</file>