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8" r:id="rId1"/>
    <p:sldMasterId id="2147484013" r:id="rId2"/>
  </p:sldMasterIdLst>
  <p:notesMasterIdLst>
    <p:notesMasterId r:id="rId11"/>
  </p:notesMasterIdLst>
  <p:handoutMasterIdLst>
    <p:handoutMasterId r:id="rId12"/>
  </p:handoutMasterIdLst>
  <p:sldIdLst>
    <p:sldId id="4071" r:id="rId3"/>
    <p:sldId id="4059" r:id="rId4"/>
    <p:sldId id="4065" r:id="rId5"/>
    <p:sldId id="4060" r:id="rId6"/>
    <p:sldId id="4061" r:id="rId7"/>
    <p:sldId id="4068" r:id="rId8"/>
    <p:sldId id="4069" r:id="rId9"/>
    <p:sldId id="4070" r:id="rId10"/>
  </p:sldIdLst>
  <p:sldSz cx="9144000" cy="6858000" type="screen4x3"/>
  <p:notesSz cx="6797675" cy="9926638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1pPr>
    <a:lvl2pPr marL="404813" indent="52388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2pPr>
    <a:lvl3pPr marL="809625" indent="104775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3pPr>
    <a:lvl4pPr marL="1214438" indent="157163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4pPr>
    <a:lvl5pPr marL="1619250" indent="209550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이준희 교무팀(직원)" initials="이교" lastIdx="2" clrIdx="0">
    <p:extLst>
      <p:ext uri="{19B8F6BF-5375-455C-9EA6-DF929625EA0E}">
        <p15:presenceInfo xmlns:p15="http://schemas.microsoft.com/office/powerpoint/2012/main" userId="S::juniya@kau.ac.kr::82e84c57-0d2b-49c2-908f-9fc170dd33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111111"/>
    <a:srgbClr val="F9F9A9"/>
    <a:srgbClr val="D9D9D9"/>
    <a:srgbClr val="E9F1F7"/>
    <a:srgbClr val="898989"/>
    <a:srgbClr val="646464"/>
    <a:srgbClr val="AEAEAE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61" autoAdjust="0"/>
  </p:normalViewPr>
  <p:slideViewPr>
    <p:cSldViewPr snapToGrid="0">
      <p:cViewPr varScale="1">
        <p:scale>
          <a:sx n="113" d="100"/>
          <a:sy n="113" d="100"/>
        </p:scale>
        <p:origin x="153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02" y="-96"/>
      </p:cViewPr>
      <p:guideLst>
        <p:guide orient="horz" pos="3131"/>
        <p:guide pos="2144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37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10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87" y="10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1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26" y="4717413"/>
            <a:ext cx="5439227" cy="446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27715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87" y="9427715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fld id="{5BAD12FB-B177-4CA6-8EA7-2F5B765F077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6533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048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096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2144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6192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025974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168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363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557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32766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>
                <a:ea typeface="HY헤드라인M" pitchFamily="18" charset="-127"/>
              </a:defRPr>
            </a:lvl1pPr>
          </a:lstStyle>
          <a:p>
            <a:pPr>
              <a:defRPr/>
            </a:pPr>
            <a:fld id="{1640F622-E942-4F63-B5A7-FC12B03F27E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1776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87450" y="404822"/>
            <a:ext cx="7632700" cy="720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11192" y="1628783"/>
            <a:ext cx="8137525" cy="4695826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xfrm>
            <a:off x="3232154" y="654650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00462" y="6606738"/>
            <a:ext cx="520477" cy="236584"/>
          </a:xfrm>
          <a:prstGeom prst="rect">
            <a:avLst/>
          </a:prstGeom>
        </p:spPr>
        <p:txBody>
          <a:bodyPr/>
          <a:lstStyle>
            <a:lvl1pPr algn="ctr">
              <a:defRPr sz="1200" b="1" i="1">
                <a:solidFill>
                  <a:srgbClr val="0000FF"/>
                </a:solidFill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327A16A-A268-4FFD-8E57-42C75896962A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2411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6"/>
          <p:cNvSpPr>
            <a:spLocks noChangeArrowheads="1"/>
          </p:cNvSpPr>
          <p:nvPr userDrawn="1"/>
        </p:nvSpPr>
        <p:spPr bwMode="gray">
          <a:xfrm>
            <a:off x="0" y="1928815"/>
            <a:ext cx="9144000" cy="193223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81037" tIns="40519" rIns="81037" bIns="40519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5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530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/>
          <p:cNvSpPr>
            <a:spLocks noChangeArrowheads="1"/>
          </p:cNvSpPr>
          <p:nvPr userDrawn="1"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3278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31705" y="6621416"/>
            <a:ext cx="405374" cy="243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ko-KR" altLang="en-US" smtClean="0">
                <a:ea typeface="HY헤드라인M" pitchFamily="18" charset="-127"/>
              </a:defRPr>
            </a:lvl1pPr>
          </a:lstStyle>
          <a:p>
            <a:fld id="{4327A16A-A268-4FFD-8E57-42C75896962A}" type="slidenum">
              <a:rPr lang="en-US" altLang="ko-KR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9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- </a:t>
            </a:r>
            <a:fld id="{94168C04-25CA-413B-B9A2-C632A2292FA0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9348462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pic>
        <p:nvPicPr>
          <p:cNvPr id="5" name="그림 7" descr="스마트로고(어질인아웃라인).jpg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528888"/>
            <a:ext cx="1744662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0" descr="제목 없음-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2532063"/>
            <a:ext cx="22098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63600" y="655642"/>
            <a:ext cx="7485063" cy="960437"/>
          </a:xfrm>
        </p:spPr>
        <p:txBody>
          <a:bodyPr anchor="t"/>
          <a:lstStyle>
            <a:lvl1pPr>
              <a:defRPr sz="3200" smtClean="0">
                <a:ea typeface="HY헤드라인M" pitchFamily="18" charset="-127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1755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06452" y="5324475"/>
            <a:ext cx="7510463" cy="8001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="0" smtClean="0">
                <a:solidFill>
                  <a:srgbClr val="000000"/>
                </a:solidFill>
                <a:ea typeface="HY헤드라인M" pitchFamily="18" charset="-127"/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 altLang="ko-KR"/>
          </a:p>
        </p:txBody>
      </p:sp>
    </p:spTree>
    <p:extLst>
      <p:ext uri="{BB962C8B-B14F-4D97-AF65-F5344CB8AC3E}">
        <p14:creationId xmlns:p14="http://schemas.microsoft.com/office/powerpoint/2010/main" val="117364414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Rectangle 36"/>
          <p:cNvSpPr>
            <a:spLocks noChangeArrowheads="1"/>
          </p:cNvSpPr>
          <p:nvPr/>
        </p:nvSpPr>
        <p:spPr bwMode="gray">
          <a:xfrm>
            <a:off x="0" y="0"/>
            <a:ext cx="9154257" cy="71435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  <a:bevelB w="0" h="0"/>
          </a:sp3d>
        </p:spPr>
        <p:txBody>
          <a:bodyPr wrap="none" lIns="81038" tIns="40520" rIns="81038" bIns="40520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032" name="Rectangle 21"/>
          <p:cNvSpPr>
            <a:spLocks noGrp="1" noChangeArrowheads="1"/>
          </p:cNvSpPr>
          <p:nvPr>
            <p:ph type="title"/>
          </p:nvPr>
        </p:nvSpPr>
        <p:spPr bwMode="gray">
          <a:xfrm>
            <a:off x="0" y="71438"/>
            <a:ext cx="76327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033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28775"/>
            <a:ext cx="8137525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7" r:id="rId5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5pPr>
      <a:lvl6pPr marL="475366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6pPr>
      <a:lvl7pPr marL="950730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7pPr>
      <a:lvl8pPr marL="1426097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8pPr>
      <a:lvl9pPr marL="1901461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9pPr>
    </p:titleStyle>
    <p:bodyStyle>
      <a:lvl1pPr marL="355600" indent="-355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§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95275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–"/>
        <a:defRPr sz="2500">
          <a:solidFill>
            <a:schemeClr val="tx2"/>
          </a:solidFill>
          <a:latin typeface="+mn-lt"/>
        </a:defRPr>
      </a:lvl2pPr>
      <a:lvl3pPr marL="11858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3pPr>
      <a:lvl4pPr marL="166211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2"/>
          </a:solidFill>
          <a:latin typeface="+mn-lt"/>
        </a:defRPr>
      </a:lvl4pPr>
      <a:lvl5pPr marL="21383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5pPr>
      <a:lvl6pPr marL="261451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6pPr>
      <a:lvl7pPr marL="3089874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7pPr>
      <a:lvl8pPr marL="356524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8pPr>
      <a:lvl9pPr marL="4040606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36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73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09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461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82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192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755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2923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4325" y="119063"/>
            <a:ext cx="8559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das Titelformat zu bearbeiten</a:t>
            </a:r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19075" y="6523038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FFFFFF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2053" name="Rectangle 12"/>
          <p:cNvSpPr>
            <a:spLocks noGrp="1" noChangeArrowheads="1"/>
          </p:cNvSpPr>
          <p:nvPr>
            <p:ph type="body" idx="1"/>
          </p:nvPr>
        </p:nvSpPr>
        <p:spPr bwMode="gray">
          <a:xfrm>
            <a:off x="314325" y="1214438"/>
            <a:ext cx="8524875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die Formate des Vorlagentextes zu bearbeiten</a:t>
            </a:r>
          </a:p>
          <a:p>
            <a:pPr lvl="1"/>
            <a:r>
              <a:rPr lang="de-DE" altLang="ko-KR"/>
              <a:t>Zweite Ebene</a:t>
            </a:r>
          </a:p>
          <a:p>
            <a:pPr lvl="2"/>
            <a:r>
              <a:rPr lang="de-DE" altLang="ko-KR"/>
              <a:t>Dritte Ebene</a:t>
            </a:r>
          </a:p>
          <a:p>
            <a:pPr lvl="3"/>
            <a:r>
              <a:rPr lang="de-DE" altLang="ko-KR"/>
              <a:t>Vierte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5675" y="6581775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300" b="1">
                <a:solidFill>
                  <a:srgbClr val="000000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- </a:t>
            </a:r>
            <a:fld id="{63A24ED4-C0BE-42C9-87E7-D0CCA0B11EC3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6" r:id="rId2"/>
  </p:sldLayoutIdLst>
  <p:transition spd="med"/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5pPr>
      <a:lvl6pPr marL="4572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6pPr>
      <a:lvl7pPr marL="9144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7pPr>
      <a:lvl8pPr marL="13716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8pPr>
      <a:lvl9pPr marL="18288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6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2800"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3pPr>
      <a:lvl4pPr marL="768350" indent="-2047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4pPr>
      <a:lvl5pPr marL="10509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5pPr>
      <a:lvl6pPr marL="15081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6pPr>
      <a:lvl7pPr marL="19653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7pPr>
      <a:lvl8pPr marL="24225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8pPr>
      <a:lvl9pPr marL="28797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 요건 및 운영계획</a:t>
            </a:r>
            <a:endParaRPr lang="ko-KR" altLang="en-US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3650" y="907407"/>
            <a:ext cx="3994402" cy="357424"/>
          </a:xfrm>
          <a:prstGeom prst="rect">
            <a:avLst/>
          </a:prstGeom>
          <a:gradFill>
            <a:gsLst>
              <a:gs pos="0">
                <a:srgbClr val="0070C0">
                  <a:alpha val="0"/>
                </a:srgbClr>
              </a:gs>
              <a:gs pos="0">
                <a:srgbClr val="0070C0"/>
              </a:gs>
            </a:gsLst>
            <a:lin ang="10800000" scaled="0"/>
          </a:gradFill>
          <a:ln w="15875" cap="rnd" cmpd="sng" algn="ctr">
            <a:noFill/>
            <a:prstDash val="solid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   마이크로 디그리</a:t>
            </a:r>
            <a:r>
              <a:rPr lang="ko-KR" altLang="en-US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란</a:t>
            </a:r>
            <a:r>
              <a:rPr lang="en-US" altLang="ko-KR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0" name="Picture 14" descr="C:\Users\mono\Desktop\WORK\466_2012. 02. 10_중소기업청_청장강의 파워포인트\Untitled-1.png"/>
          <p:cNvPicPr>
            <a:picLocks noChangeAspect="1" noChangeArrowheads="1"/>
          </p:cNvPicPr>
          <p:nvPr/>
        </p:nvPicPr>
        <p:blipFill>
          <a:blip r:embed="rId2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76" y="1028821"/>
            <a:ext cx="149101" cy="137773"/>
          </a:xfrm>
          <a:prstGeom prst="rect">
            <a:avLst/>
          </a:prstGeo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153649" y="907406"/>
            <a:ext cx="8694018" cy="562039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>
            <a:hlinkClick r:id="" action="ppaction://noaction"/>
          </p:cNvPr>
          <p:cNvSpPr/>
          <p:nvPr/>
        </p:nvSpPr>
        <p:spPr>
          <a:xfrm>
            <a:off x="385176" y="1295053"/>
            <a:ext cx="7553479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융합전공 대비 낮은 이수요건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(12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기본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9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가능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>
            <a:hlinkClick r:id="" action="ppaction://noaction"/>
          </p:cNvPr>
          <p:cNvSpPr/>
          <p:nvPr/>
        </p:nvSpPr>
        <p:spPr>
          <a:xfrm>
            <a:off x="385176" y="1601594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특정전공의 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Core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 해당하는 과목을 이수하여 단기간에 관련 분야 지식습득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>
            <a:hlinkClick r:id="" action="ppaction://noaction"/>
          </p:cNvPr>
          <p:cNvSpPr/>
          <p:nvPr/>
        </p:nvSpPr>
        <p:spPr>
          <a:xfrm>
            <a:off x="385176" y="1944500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 전공에 해당하는 마이크로 </a:t>
            </a:r>
            <a:r>
              <a:rPr lang="ko-KR" altLang="en-US" sz="1600" b="0" kern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디그리도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0" kern="0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선택가능하며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6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개까지 이수가능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577E132F-9B84-402E-A271-EAC4E5F2A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53416"/>
              </p:ext>
            </p:extLst>
          </p:nvPr>
        </p:nvGraphicFramePr>
        <p:xfrm>
          <a:off x="411319" y="2477955"/>
          <a:ext cx="8174853" cy="392090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5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048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1400" dirty="0"/>
                        <a:t>주관부서</a:t>
                      </a:r>
                      <a:endParaRPr lang="en-US" altLang="ko-KR" sz="14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1400" dirty="0"/>
                        <a:t>프로그램 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소프트웨어</a:t>
                      </a:r>
                      <a:endParaRPr lang="en-US" altLang="ko-KR" sz="1100" b="0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데이터사이언스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en-US" altLang="ko-KR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</a:t>
                      </a: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자율주행시스템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항공교통물류학부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DNA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글로벌 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스마트 물류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Techno Business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Data Analysis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Aviation Management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en-US" altLang="ko-KR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AI〮Big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Data Business 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276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교무팀</a:t>
                      </a:r>
                      <a:endParaRPr lang="ko-KR" altLang="en-US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자유학예 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소통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세계와 나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사유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삶의 자취와 가치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감성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상상과 울림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공감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개인과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공동체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탐구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자연의 이해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통섭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분야의 확장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349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차세대융합사업단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 융합 초급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중급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하드웨어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(AI)/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(SW)/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네트워크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489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부트캠프 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중급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(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항공기기체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항공기제어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 추진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우주시스템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항공기정비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항공우주전자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 우주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공항시스템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첨단물류시스템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711">
                <a:tc>
                  <a:txBody>
                    <a:bodyPr/>
                    <a:lstStyle/>
                    <a:p>
                      <a:pPr lvl="0" algn="ctr" latinLnBrk="1">
                        <a:lnSpc>
                          <a:spcPts val="1000"/>
                        </a:lnSpc>
                        <a:defRPr/>
                      </a:pPr>
                      <a:r>
                        <a:rPr lang="ko-KR" altLang="en-US" sz="1100" b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항공드론사업단</a:t>
                      </a:r>
                      <a:endParaRPr lang="en-US" altLang="ko-KR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수준별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초급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심화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전문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ko-KR" altLang="en-US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교과지정형 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특화기초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특화전문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ko-KR" altLang="en-US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  <a:p>
                      <a:pPr marL="285750" lvl="0" indent="-285750" latinLnBrk="1">
                        <a:lnSpc>
                          <a:spcPts val="12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교과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-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비교과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융합형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항공드론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챌린저</a:t>
                      </a:r>
                      <a:r>
                        <a:rPr lang="en-US" altLang="ko-KR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r>
                        <a:rPr lang="ko-KR" altLang="en-US" sz="1100" b="0" u="none" baseline="0" dirty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</a:t>
                      </a:r>
                      <a:r>
                        <a:rPr lang="ko-KR" altLang="en-US" sz="1100" b="0" u="none" baseline="0" dirty="0" err="1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65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58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7" name="그림 6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B$4:$H$12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902" y="1556107"/>
            <a:ext cx="7886700" cy="40342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2278627" y="2374490"/>
            <a:ext cx="619432" cy="103240"/>
          </a:xfrm>
          <a:solidFill>
            <a:srgbClr val="FFFFFF"/>
          </a:solidFill>
        </p:spPr>
        <p:txBody>
          <a:bodyPr/>
          <a:lstStyle/>
          <a:p>
            <a:r>
              <a:rPr lang="en-US" altLang="ko-KR" sz="1100">
                <a:solidFill>
                  <a:schemeClr val="tx1"/>
                </a:solidFill>
                <a:latin typeface="Bahnschrift SemiCondensed" panose="020B0502040204020203" pitchFamily="34" charset="0"/>
              </a:rPr>
              <a:t>RC7166</a:t>
            </a:r>
            <a:endParaRPr lang="ko-KR" altLang="en-US" sz="1100">
              <a:solidFill>
                <a:schemeClr val="tx1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255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360C2-71F8-8338-4623-FD228FB52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>
            <a:extLst>
              <a:ext uri="{FF2B5EF4-FFF2-40B4-BE49-F238E27FC236}">
                <a16:creationId xmlns:a16="http://schemas.microsoft.com/office/drawing/2014/main" id="{CD2C8497-80AE-43F2-0E68-45282653A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데이터 사이언스 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2F7812E8-AE8C-3EE1-F86E-817E36530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54232"/>
              </p:ext>
            </p:extLst>
          </p:nvPr>
        </p:nvGraphicFramePr>
        <p:xfrm>
          <a:off x="296091" y="1281403"/>
          <a:ext cx="8403772" cy="4170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222">
                  <a:extLst>
                    <a:ext uri="{9D8B030D-6E8A-4147-A177-3AD203B41FA5}">
                      <a16:colId xmlns:a16="http://schemas.microsoft.com/office/drawing/2014/main" val="2782797169"/>
                    </a:ext>
                  </a:extLst>
                </a:gridCol>
                <a:gridCol w="982862">
                  <a:extLst>
                    <a:ext uri="{9D8B030D-6E8A-4147-A177-3AD203B41FA5}">
                      <a16:colId xmlns:a16="http://schemas.microsoft.com/office/drawing/2014/main" val="2577212183"/>
                    </a:ext>
                  </a:extLst>
                </a:gridCol>
                <a:gridCol w="908286">
                  <a:extLst>
                    <a:ext uri="{9D8B030D-6E8A-4147-A177-3AD203B41FA5}">
                      <a16:colId xmlns:a16="http://schemas.microsoft.com/office/drawing/2014/main" val="1358472067"/>
                    </a:ext>
                  </a:extLst>
                </a:gridCol>
                <a:gridCol w="475365">
                  <a:extLst>
                    <a:ext uri="{9D8B030D-6E8A-4147-A177-3AD203B41FA5}">
                      <a16:colId xmlns:a16="http://schemas.microsoft.com/office/drawing/2014/main" val="386804487"/>
                    </a:ext>
                  </a:extLst>
                </a:gridCol>
                <a:gridCol w="1247833">
                  <a:extLst>
                    <a:ext uri="{9D8B030D-6E8A-4147-A177-3AD203B41FA5}">
                      <a16:colId xmlns:a16="http://schemas.microsoft.com/office/drawing/2014/main" val="934907162"/>
                    </a:ext>
                  </a:extLst>
                </a:gridCol>
                <a:gridCol w="3964204">
                  <a:extLst>
                    <a:ext uri="{9D8B030D-6E8A-4147-A177-3AD203B41FA5}">
                      <a16:colId xmlns:a16="http://schemas.microsoft.com/office/drawing/2014/main" val="379019580"/>
                    </a:ext>
                  </a:extLst>
                </a:gridCol>
              </a:tblGrid>
              <a:tr h="36549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과목구성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대체과목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019567"/>
                  </a:ext>
                </a:extLst>
              </a:tr>
              <a:tr h="40090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학수코드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809405"/>
                  </a:ext>
                </a:extLst>
              </a:tr>
              <a:tr h="735184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마이크로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SW4208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데이터베이스기초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알고리즘해석 및 설계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문제해결기법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수치해석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1714689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SW4345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 입문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데이터애널리틱스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데이터사이언스입문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772503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SW3201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확률통계론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통계분석응용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통계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스드공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확률과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8141612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SW4346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머신러닝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물류의사결정론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빅데이터응용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344782"/>
                  </a:ext>
                </a:extLst>
              </a:tr>
              <a:tr h="442308">
                <a:tc gridSpan="6"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※ 12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(4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이상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이수시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데이터 사이언스 마이크로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이수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과목별 대체과목 참조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98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71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자율주행시스템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D054C5C-5028-4B6E-96ED-8B2DA3F60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2400"/>
            <a:ext cx="9144000" cy="369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10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항공교통물류학부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41" y="1028094"/>
            <a:ext cx="7760762" cy="480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2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 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과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/ </a:t>
            </a:r>
            <a:r>
              <a:rPr lang="en-US" altLang="ko-KR" sz="24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en-US" altLang="ko-KR" sz="2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2025</a:t>
            </a:r>
            <a:r>
              <a:rPr lang="ko-KR" altLang="en-US" sz="20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학번 이후</a:t>
            </a:r>
            <a:r>
              <a:rPr lang="en-US" altLang="ko-KR" sz="2400" b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경영전공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01A33C-6A82-4221-A6A8-59F4049826BB}"/>
              </a:ext>
            </a:extLst>
          </p:cNvPr>
          <p:cNvSpPr txBox="1"/>
          <p:nvPr/>
        </p:nvSpPr>
        <p:spPr>
          <a:xfrm>
            <a:off x="4295600" y="3932110"/>
            <a:ext cx="48484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chemeClr val="tx1"/>
                </a:solidFill>
              </a:rPr>
              <a:t>[</a:t>
            </a:r>
            <a:r>
              <a:rPr lang="ko-KR" altLang="en-US" sz="1100" dirty="0">
                <a:solidFill>
                  <a:schemeClr val="tx1"/>
                </a:solidFill>
              </a:rPr>
              <a:t>이수요건</a:t>
            </a:r>
            <a:r>
              <a:rPr lang="en-US" altLang="ko-KR" sz="1100" dirty="0">
                <a:solidFill>
                  <a:schemeClr val="tx1"/>
                </a:solidFill>
              </a:rPr>
              <a:t>]</a:t>
            </a:r>
          </a:p>
          <a:p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>
                <a:solidFill>
                  <a:schemeClr val="tx1"/>
                </a:solidFill>
              </a:rPr>
              <a:t>Techno business </a:t>
            </a:r>
            <a:r>
              <a:rPr lang="en-US" altLang="ko-KR" sz="1100" b="0" dirty="0">
                <a:solidFill>
                  <a:schemeClr val="tx1"/>
                </a:solidFill>
              </a:rPr>
              <a:t>: 4</a:t>
            </a:r>
            <a:r>
              <a:rPr lang="ko-KR" altLang="en-US" sz="1100" b="0" dirty="0">
                <a:solidFill>
                  <a:schemeClr val="tx1"/>
                </a:solidFill>
              </a:rPr>
              <a:t>과목</a:t>
            </a:r>
            <a:r>
              <a:rPr lang="en-US" altLang="ko-KR" sz="1100" b="0" dirty="0">
                <a:solidFill>
                  <a:schemeClr val="tx1"/>
                </a:solidFill>
              </a:rPr>
              <a:t>(12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) /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), </a:t>
            </a:r>
            <a:r>
              <a:rPr lang="en-US" altLang="ko-KR" sz="1100" dirty="0">
                <a:solidFill>
                  <a:schemeClr val="tx1"/>
                </a:solidFill>
              </a:rPr>
              <a:t>1·2 </a:t>
            </a:r>
            <a:r>
              <a:rPr lang="ko-KR" altLang="en-US" sz="1100" dirty="0">
                <a:solidFill>
                  <a:schemeClr val="tx1"/>
                </a:solidFill>
              </a:rPr>
              <a:t>경영전공 제외</a:t>
            </a:r>
            <a:endParaRPr lang="en-US" altLang="ko-KR" sz="110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 </a:t>
            </a:r>
            <a:r>
              <a:rPr lang="en-US" altLang="ko-KR" sz="1100" b="0" dirty="0">
                <a:solidFill>
                  <a:schemeClr val="tx1"/>
                </a:solidFill>
              </a:rPr>
              <a:t> </a:t>
            </a: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>
                <a:solidFill>
                  <a:schemeClr val="tx1"/>
                </a:solidFill>
              </a:rPr>
              <a:t>Data Analytics: </a:t>
            </a:r>
          </a:p>
          <a:p>
            <a:r>
              <a:rPr lang="en-US" altLang="ko-KR" sz="1100" b="0" dirty="0">
                <a:solidFill>
                  <a:schemeClr val="tx1"/>
                </a:solidFill>
              </a:rPr>
              <a:t>    -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</a:t>
            </a:r>
            <a:r>
              <a:rPr lang="ko-KR" altLang="en-US" sz="1100" b="0" dirty="0">
                <a:solidFill>
                  <a:schemeClr val="tx1"/>
                </a:solidFill>
              </a:rPr>
              <a:t> 및 </a:t>
            </a:r>
            <a:r>
              <a:rPr lang="en-US" altLang="ko-KR" sz="1100" b="0" dirty="0">
                <a:solidFill>
                  <a:schemeClr val="tx1"/>
                </a:solidFill>
              </a:rPr>
              <a:t>1·2 </a:t>
            </a:r>
            <a:r>
              <a:rPr lang="ko-KR" altLang="en-US" sz="1100" b="0" dirty="0">
                <a:solidFill>
                  <a:schemeClr val="tx1"/>
                </a:solidFill>
              </a:rPr>
              <a:t>경영전공 → </a:t>
            </a:r>
            <a:r>
              <a:rPr lang="en-US" altLang="ko-KR" sz="1100" b="0" dirty="0">
                <a:solidFill>
                  <a:schemeClr val="tx1"/>
                </a:solidFill>
              </a:rPr>
              <a:t>4</a:t>
            </a:r>
            <a:r>
              <a:rPr lang="ko-KR" altLang="en-US" sz="1100" b="0" dirty="0">
                <a:solidFill>
                  <a:schemeClr val="tx1"/>
                </a:solidFill>
              </a:rPr>
              <a:t>과목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총 </a:t>
            </a:r>
            <a:r>
              <a:rPr lang="en-US" altLang="ko-KR" sz="1100" b="0" dirty="0">
                <a:solidFill>
                  <a:schemeClr val="tx1"/>
                </a:solidFill>
              </a:rPr>
              <a:t>12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) </a:t>
            </a:r>
          </a:p>
          <a:p>
            <a:r>
              <a:rPr lang="en-US" altLang="ko-KR" sz="1100" b="0" dirty="0">
                <a:solidFill>
                  <a:schemeClr val="tx1"/>
                </a:solidFill>
              </a:rPr>
              <a:t>    - </a:t>
            </a:r>
            <a:r>
              <a:rPr lang="ko-KR" altLang="en-US" sz="1100" b="0" dirty="0">
                <a:solidFill>
                  <a:schemeClr val="tx1"/>
                </a:solidFill>
              </a:rPr>
              <a:t>경영학부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과</a:t>
            </a:r>
            <a:r>
              <a:rPr lang="en-US" altLang="ko-KR" sz="1100" b="0" dirty="0">
                <a:solidFill>
                  <a:schemeClr val="tx1"/>
                </a:solidFill>
              </a:rPr>
              <a:t>) </a:t>
            </a:r>
            <a:r>
              <a:rPr lang="ko-KR" altLang="en-US" sz="1100" b="0" dirty="0">
                <a:solidFill>
                  <a:schemeClr val="tx1"/>
                </a:solidFill>
              </a:rPr>
              <a:t>및 </a:t>
            </a:r>
            <a:r>
              <a:rPr lang="en-US" altLang="ko-KR" sz="1100" b="0" dirty="0">
                <a:solidFill>
                  <a:schemeClr val="tx1"/>
                </a:solidFill>
              </a:rPr>
              <a:t>1·2 </a:t>
            </a:r>
            <a:r>
              <a:rPr lang="ko-KR" altLang="en-US" sz="1100" b="0" dirty="0">
                <a:solidFill>
                  <a:schemeClr val="tx1"/>
                </a:solidFill>
              </a:rPr>
              <a:t>경영전공 외 → </a:t>
            </a:r>
            <a:r>
              <a:rPr lang="en-US" altLang="ko-KR" sz="1100" b="0" dirty="0">
                <a:solidFill>
                  <a:schemeClr val="tx1"/>
                </a:solidFill>
              </a:rPr>
              <a:t>3</a:t>
            </a:r>
            <a:r>
              <a:rPr lang="ko-KR" altLang="en-US" sz="1100" b="0" dirty="0">
                <a:solidFill>
                  <a:schemeClr val="tx1"/>
                </a:solidFill>
              </a:rPr>
              <a:t>과목 이수</a:t>
            </a:r>
            <a:r>
              <a:rPr lang="en-US" altLang="ko-KR" sz="1100" b="0" dirty="0">
                <a:solidFill>
                  <a:schemeClr val="tx1"/>
                </a:solidFill>
              </a:rPr>
              <a:t>(</a:t>
            </a:r>
            <a:r>
              <a:rPr lang="ko-KR" altLang="en-US" sz="1100" b="0" dirty="0">
                <a:solidFill>
                  <a:schemeClr val="tx1"/>
                </a:solidFill>
              </a:rPr>
              <a:t>총</a:t>
            </a:r>
            <a:r>
              <a:rPr lang="en-US" altLang="ko-KR" sz="1100" b="0" dirty="0">
                <a:solidFill>
                  <a:schemeClr val="tx1"/>
                </a:solidFill>
              </a:rPr>
              <a:t>9</a:t>
            </a:r>
            <a:r>
              <a:rPr lang="ko-KR" altLang="en-US" sz="1100" b="0" dirty="0">
                <a:solidFill>
                  <a:schemeClr val="tx1"/>
                </a:solidFill>
              </a:rPr>
              <a:t>학점</a:t>
            </a:r>
            <a:r>
              <a:rPr lang="en-US" altLang="ko-KR" sz="1100" b="0" dirty="0">
                <a:solidFill>
                  <a:schemeClr val="tx1"/>
                </a:solidFill>
              </a:rPr>
              <a:t>]</a:t>
            </a:r>
          </a:p>
          <a:p>
            <a:endParaRPr lang="en-US" altLang="ko-KR" sz="1100" b="0" dirty="0">
              <a:solidFill>
                <a:schemeClr val="tx1"/>
              </a:solidFill>
            </a:endParaRPr>
          </a:p>
          <a:p>
            <a:r>
              <a:rPr lang="ko-KR" altLang="en-US" sz="1100" dirty="0">
                <a:solidFill>
                  <a:schemeClr val="tx1"/>
                </a:solidFill>
              </a:rPr>
              <a:t>○ </a:t>
            </a:r>
            <a:r>
              <a:rPr lang="en-US" altLang="ko-KR" sz="1100" dirty="0" err="1">
                <a:solidFill>
                  <a:schemeClr val="tx1"/>
                </a:solidFill>
              </a:rPr>
              <a:t>AI·Big</a:t>
            </a:r>
            <a:r>
              <a:rPr lang="en-US" altLang="ko-KR" sz="1100" dirty="0">
                <a:solidFill>
                  <a:schemeClr val="tx1"/>
                </a:solidFill>
              </a:rPr>
              <a:t> Data Business </a:t>
            </a:r>
            <a:r>
              <a:rPr lang="en-US" altLang="ko-KR" sz="1100" b="0" dirty="0">
                <a:solidFill>
                  <a:schemeClr val="tx1"/>
                </a:solidFill>
              </a:rPr>
              <a:t>: </a:t>
            </a:r>
            <a:r>
              <a:rPr lang="ko-KR" altLang="en-US" sz="1100" b="0" dirty="0">
                <a:solidFill>
                  <a:schemeClr val="tx1"/>
                </a:solidFill>
              </a:rPr>
              <a:t>이수과목 총 </a:t>
            </a:r>
            <a:r>
              <a:rPr lang="en-US" altLang="ko-KR" sz="1100" b="0" dirty="0">
                <a:solidFill>
                  <a:schemeClr val="tx1"/>
                </a:solidFill>
              </a:rPr>
              <a:t>9</a:t>
            </a:r>
            <a:r>
              <a:rPr lang="ko-KR" altLang="en-US" sz="1100" b="0" dirty="0">
                <a:solidFill>
                  <a:schemeClr val="tx1"/>
                </a:solidFill>
              </a:rPr>
              <a:t>학점 이상 이수</a:t>
            </a:r>
            <a:endParaRPr lang="en-US" altLang="ko-KR" sz="1100" b="0" dirty="0">
              <a:solidFill>
                <a:schemeClr val="tx1"/>
              </a:solidFill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D3255F2A-9E6B-4348-A3B8-52DFC3832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61" y="804175"/>
            <a:ext cx="4196039" cy="5751900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AA5A3CD8-9855-4478-82D7-1E5F0C98C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601" y="804175"/>
            <a:ext cx="4848400" cy="301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2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 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과］ 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]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896F578-0501-4E51-9133-609580828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221" y="978583"/>
            <a:ext cx="6230779" cy="3373284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D020CC47-D49A-4E4C-AF6F-ED0AF8FC182F}"/>
              </a:ext>
            </a:extLst>
          </p:cNvPr>
          <p:cNvSpPr/>
          <p:nvPr/>
        </p:nvSpPr>
        <p:spPr>
          <a:xfrm>
            <a:off x="279744" y="4636712"/>
            <a:ext cx="8584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20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○</a:t>
            </a:r>
            <a:r>
              <a:rPr lang="en-US" altLang="ko-KR" sz="120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Aviation Management 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(2025-1</a:t>
            </a:r>
            <a:r>
              <a:rPr lang="ko-KR" altLang="en-US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 부터 신규 이수 불가</a:t>
            </a:r>
            <a:r>
              <a:rPr lang="en-US" altLang="ko-KR" sz="12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 </a:t>
            </a:r>
            <a:endParaRPr lang="en-US" altLang="ko-KR" sz="1200" b="0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이외 학생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endParaRPr lang="en-US" altLang="ko-KR" sz="1200" b="0" kern="0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대체과목 인정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현재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</a:t>
            </a:r>
            <a:r>
              <a:rPr lang="en-US" altLang="ko-KR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Managemet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이수 중 학생에 한하여 인정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200" b="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2025-1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학기부터 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Management 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200" u="sng" kern="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ko-KR" altLang="en-US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과목 이수를 시작할 경우 인정 불가</a:t>
            </a:r>
            <a:r>
              <a:rPr lang="en-US" altLang="ko-KR" sz="1200" u="sng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7270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27521C3-356B-4941-81BD-F8B89706F3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098005"/>
              </p:ext>
            </p:extLst>
          </p:nvPr>
        </p:nvGraphicFramePr>
        <p:xfrm>
          <a:off x="375813" y="2462107"/>
          <a:ext cx="8155305" cy="34899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8155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ko-KR" altLang="en-US" dirty="0"/>
                        <a:t>구  분</a:t>
                      </a:r>
                      <a:endParaRPr lang="ko-KR" altLang="en-US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소통-세계와</a:t>
                      </a:r>
                      <a:r>
                        <a:rPr lang="en-US" altLang="ko-KR" sz="1400" dirty="0"/>
                        <a:t> 나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Communication-Interactive &amp; Intercultural Learning)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사유-삶의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자취와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가치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Reflection – Historical &amp; Humanistic Values)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감성-상상과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울림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Aesthetic – Literary &amp; Artistic Expression)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공감-개인과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공동체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Empathy – Personal &amp; Social Understanding)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/>
                        <a:t>자유학예 마이크로디그리: 탐구-자연의 이해</a:t>
                      </a:r>
                    </a:p>
                    <a:p>
                      <a:pPr lvl="0">
                        <a:defRPr/>
                      </a:pPr>
                      <a:r>
                        <a:rPr lang="en-US" altLang="ko-KR" sz="1400"/>
                        <a:t>(Liberal Arts</a:t>
                      </a:r>
                      <a:r>
                        <a:rPr lang="ko-KR" altLang="en-US" sz="1400"/>
                        <a:t> </a:t>
                      </a:r>
                      <a:r>
                        <a:rPr lang="en-US" altLang="ko-KR" sz="1400"/>
                        <a:t>Microdegree:</a:t>
                      </a:r>
                      <a:r>
                        <a:rPr lang="ko-KR" altLang="en-US" sz="1400"/>
                        <a:t> </a:t>
                      </a:r>
                      <a:r>
                        <a:rPr lang="en-US" altLang="ko-KR" sz="1400"/>
                        <a:t>Exploration – Scientific Inquiry &amp; Understanding)</a:t>
                      </a:r>
                      <a:endParaRPr lang="en-US" altLang="ko-KR" sz="140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595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n-US" altLang="ko-KR" sz="1400" dirty="0" err="1"/>
                        <a:t>자유학예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마이크로디그리</a:t>
                      </a:r>
                      <a:r>
                        <a:rPr lang="en-US" altLang="ko-KR" sz="1400" dirty="0"/>
                        <a:t>: </a:t>
                      </a:r>
                      <a:r>
                        <a:rPr lang="en-US" altLang="ko-KR" sz="1400" dirty="0" err="1"/>
                        <a:t>통섭-분야의</a:t>
                      </a:r>
                      <a:r>
                        <a:rPr lang="en-US" altLang="ko-KR" sz="1400" dirty="0"/>
                        <a:t> </a:t>
                      </a:r>
                      <a:r>
                        <a:rPr lang="en-US" altLang="ko-KR" sz="1400" dirty="0" err="1"/>
                        <a:t>확장</a:t>
                      </a:r>
                      <a:endParaRPr lang="en-US" altLang="ko-KR" sz="1400" dirty="0"/>
                    </a:p>
                    <a:p>
                      <a:pPr lvl="0">
                        <a:defRPr/>
                      </a:pPr>
                      <a:r>
                        <a:rPr lang="en-US" altLang="ko-KR" sz="1400" dirty="0"/>
                        <a:t>(Liberal Arts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 err="1"/>
                        <a:t>Microdegree</a:t>
                      </a:r>
                      <a:r>
                        <a:rPr lang="en-US" altLang="ko-KR" sz="1400" dirty="0"/>
                        <a:t>: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Integration – Expanding Disciplines &amp; Perspectives)</a:t>
                      </a:r>
                      <a:endParaRPr lang="en-US" altLang="ko-KR" sz="1400" dirty="0">
                        <a:latin typeface="맑은 고딕"/>
                        <a:ea typeface="맑은 고딕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AutoShape 281">
            <a:extLst>
              <a:ext uri="{FF2B5EF4-FFF2-40B4-BE49-F238E27FC236}">
                <a16:creationId xmlns:a16="http://schemas.microsoft.com/office/drawing/2014/main" id="{B1932066-4023-4B99-BE4D-D39205812BEF}"/>
              </a:ext>
            </a:extLst>
          </p:cNvPr>
          <p:cNvSpPr>
            <a:spLocks noChangeArrowheads="1"/>
          </p:cNvSpPr>
          <p:nvPr/>
        </p:nvSpPr>
        <p:spPr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</a:ln>
          <a:effectLst/>
        </p:spPr>
        <p:txBody>
          <a:bodyPr wrap="none" lIns="81037" tIns="40519" rIns="81037" bIns="40519" anchor="ctr"/>
          <a:lstStyle/>
          <a:p>
            <a:pPr lvl="0" eaLnBrk="0" latinLnBrk="0" hangingPunct="0">
              <a:defRPr/>
            </a:pPr>
            <a:r>
              <a:rPr lang="ko-KR" altLang="en-US" sz="2400" b="0" dirty="0" err="1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자유학예</a:t>
            </a:r>
            <a:r>
              <a:rPr lang="en-US" altLang="ko-KR" sz="2400" b="0" dirty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3F3BC0-1644-421A-B2D8-625653E1FBCD}"/>
              </a:ext>
            </a:extLst>
          </p:cNvPr>
          <p:cNvSpPr txBox="1"/>
          <p:nvPr/>
        </p:nvSpPr>
        <p:spPr>
          <a:xfrm>
            <a:off x="375814" y="905933"/>
            <a:ext cx="7946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자유학예 </a:t>
            </a:r>
            <a:r>
              <a:rPr lang="ko-KR" altLang="en-US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(Liberal Arts </a:t>
            </a:r>
            <a:r>
              <a:rPr lang="en-US" altLang="ko-KR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Microdegree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6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개의 </a:t>
            </a:r>
            <a:r>
              <a:rPr lang="ko-KR" altLang="en-US" dirty="0" err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 분류</a:t>
            </a:r>
            <a:endParaRPr lang="en-US" altLang="ko-KR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단일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Tag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에서 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필수 이수</a:t>
            </a:r>
            <a:r>
              <a:rPr lang="en-US" altLang="ko-KR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0504045"/>
      </p:ext>
    </p:extLst>
  </p:cSld>
  <p:clrMapOvr>
    <a:masterClrMapping/>
  </p:clrMapOvr>
</p:sld>
</file>

<file path=ppt/theme/theme1.xml><?xml version="1.0" encoding="utf-8"?>
<a:theme xmlns:a="http://schemas.openxmlformats.org/drawingml/2006/main" name="077tgp_business_v2_s">
  <a:themeElements>
    <a:clrScheme name="사용자 지정 9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2F7AE6"/>
      </a:hlink>
      <a:folHlink>
        <a:srgbClr val="0D356F"/>
      </a:folHlink>
    </a:clrScheme>
    <a:fontScheme name="business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_p 1">
        <a:dk1>
          <a:srgbClr val="666699"/>
        </a:dk1>
        <a:lt1>
          <a:srgbClr val="FFFFFF"/>
        </a:lt1>
        <a:dk2>
          <a:srgbClr val="000000"/>
        </a:dk2>
        <a:lt2>
          <a:srgbClr val="DDDDDD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2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CC9900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B98A00"/>
        </a:accent6>
        <a:hlink>
          <a:srgbClr val="6E81E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3">
        <a:dk1>
          <a:srgbClr val="4E40A4"/>
        </a:dk1>
        <a:lt1>
          <a:srgbClr val="FFFFFF"/>
        </a:lt1>
        <a:dk2>
          <a:srgbClr val="000000"/>
        </a:dk2>
        <a:lt2>
          <a:srgbClr val="CCCCCC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Load">
  <a:themeElements>
    <a:clrScheme name="PresentationLoad 3">
      <a:dk1>
        <a:srgbClr val="000000"/>
      </a:dk1>
      <a:lt1>
        <a:srgbClr val="FFFFFF"/>
      </a:lt1>
      <a:dk2>
        <a:srgbClr val="E24203"/>
      </a:dk2>
      <a:lt2>
        <a:srgbClr val="737373"/>
      </a:lt2>
      <a:accent1>
        <a:srgbClr val="FEA501"/>
      </a:accent1>
      <a:accent2>
        <a:srgbClr val="919191"/>
      </a:accent2>
      <a:accent3>
        <a:srgbClr val="FFFFFF"/>
      </a:accent3>
      <a:accent4>
        <a:srgbClr val="000000"/>
      </a:accent4>
      <a:accent5>
        <a:srgbClr val="FECFAA"/>
      </a:accent5>
      <a:accent6>
        <a:srgbClr val="838383"/>
      </a:accent6>
      <a:hlink>
        <a:srgbClr val="AEAEAE"/>
      </a:hlink>
      <a:folHlink>
        <a:srgbClr val="C9C9C9"/>
      </a:folHlink>
    </a:clrScheme>
    <a:fontScheme name="PresentationLo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Load 1">
        <a:dk1>
          <a:srgbClr val="000000"/>
        </a:dk1>
        <a:lt1>
          <a:srgbClr val="FFFFFF"/>
        </a:lt1>
        <a:dk2>
          <a:srgbClr val="004074"/>
        </a:dk2>
        <a:lt2>
          <a:srgbClr val="737373"/>
        </a:lt2>
        <a:accent1>
          <a:srgbClr val="2A79D0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ACBEE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2">
        <a:dk1>
          <a:srgbClr val="000000"/>
        </a:dk1>
        <a:lt1>
          <a:srgbClr val="FFFFFF"/>
        </a:lt1>
        <a:dk2>
          <a:srgbClr val="38520E"/>
        </a:dk2>
        <a:lt2>
          <a:srgbClr val="737373"/>
        </a:lt2>
        <a:accent1>
          <a:srgbClr val="6B9B1A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3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4">
        <a:dk1>
          <a:srgbClr val="000000"/>
        </a:dk1>
        <a:lt1>
          <a:srgbClr val="FFFFFF"/>
        </a:lt1>
        <a:dk2>
          <a:srgbClr val="A80404"/>
        </a:dk2>
        <a:lt2>
          <a:srgbClr val="737373"/>
        </a:lt2>
        <a:accent1>
          <a:srgbClr val="D03737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5">
        <a:dk1>
          <a:srgbClr val="000000"/>
        </a:dk1>
        <a:lt1>
          <a:srgbClr val="FFFFFF"/>
        </a:lt1>
        <a:dk2>
          <a:srgbClr val="5F4B3B"/>
        </a:dk2>
        <a:lt2>
          <a:srgbClr val="737373"/>
        </a:lt2>
        <a:accent1>
          <a:srgbClr val="C8A058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0CDB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6">
        <a:dk1>
          <a:srgbClr val="737373"/>
        </a:dk1>
        <a:lt1>
          <a:srgbClr val="FFFFFF"/>
        </a:lt1>
        <a:dk2>
          <a:srgbClr val="000000"/>
        </a:dk2>
        <a:lt2>
          <a:srgbClr val="004074"/>
        </a:lt2>
        <a:accent1>
          <a:srgbClr val="2A79D0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ACBEE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7">
        <a:dk1>
          <a:srgbClr val="737373"/>
        </a:dk1>
        <a:lt1>
          <a:srgbClr val="FFFFFF"/>
        </a:lt1>
        <a:dk2>
          <a:srgbClr val="000000"/>
        </a:dk2>
        <a:lt2>
          <a:srgbClr val="38520E"/>
        </a:lt2>
        <a:accent1>
          <a:srgbClr val="6B9B1A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8">
        <a:dk1>
          <a:srgbClr val="737373"/>
        </a:dk1>
        <a:lt1>
          <a:srgbClr val="FFFFFF"/>
        </a:lt1>
        <a:dk2>
          <a:srgbClr val="000000"/>
        </a:dk2>
        <a:lt2>
          <a:srgbClr val="E24203"/>
        </a:lt2>
        <a:accent1>
          <a:srgbClr val="FEA501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9">
        <a:dk1>
          <a:srgbClr val="737373"/>
        </a:dk1>
        <a:lt1>
          <a:srgbClr val="FFFFFF"/>
        </a:lt1>
        <a:dk2>
          <a:srgbClr val="000000"/>
        </a:dk2>
        <a:lt2>
          <a:srgbClr val="A80404"/>
        </a:lt2>
        <a:accent1>
          <a:srgbClr val="D03737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0">
        <a:dk1>
          <a:srgbClr val="737373"/>
        </a:dk1>
        <a:lt1>
          <a:srgbClr val="FFFFFF"/>
        </a:lt1>
        <a:dk2>
          <a:srgbClr val="000000"/>
        </a:dk2>
        <a:lt2>
          <a:srgbClr val="5F4B3B"/>
        </a:lt2>
        <a:accent1>
          <a:srgbClr val="C8A058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0CDB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cynerpower_standard_full_s</Template>
  <TotalTime>63793</TotalTime>
  <Words>687</Words>
  <Application>Microsoft Office PowerPoint</Application>
  <PresentationFormat>화면 슬라이드 쇼(4:3)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HY견고딕</vt:lpstr>
      <vt:lpstr>HY헤드라인M</vt:lpstr>
      <vt:lpstr>굴림</vt:lpstr>
      <vt:lpstr>굴림체</vt:lpstr>
      <vt:lpstr>맑은 고딕</vt:lpstr>
      <vt:lpstr>Arial</vt:lpstr>
      <vt:lpstr>Bahnschrift SemiCondensed</vt:lpstr>
      <vt:lpstr>Verdana</vt:lpstr>
      <vt:lpstr>Wingdings</vt:lpstr>
      <vt:lpstr>077tgp_business_v2_s</vt:lpstr>
      <vt:lpstr>1_PresentationLoad</vt:lpstr>
      <vt:lpstr>PowerPoint 프레젠테이션</vt:lpstr>
      <vt:lpstr>RC7166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정보통신처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KAU</dc:creator>
  <cp:lastModifiedBy>user</cp:lastModifiedBy>
  <cp:revision>7217</cp:revision>
  <cp:lastPrinted>2026-01-19T05:44:50Z</cp:lastPrinted>
  <dcterms:created xsi:type="dcterms:W3CDTF">2008-10-14T07:51:19Z</dcterms:created>
  <dcterms:modified xsi:type="dcterms:W3CDTF">2026-05-26T00:36:21Z</dcterms:modified>
</cp:coreProperties>
</file>