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8" r:id="rId1"/>
    <p:sldMasterId id="2147484013" r:id="rId2"/>
  </p:sldMasterIdLst>
  <p:notesMasterIdLst>
    <p:notesMasterId r:id="rId9"/>
  </p:notesMasterIdLst>
  <p:handoutMasterIdLst>
    <p:handoutMasterId r:id="rId10"/>
  </p:handoutMasterIdLst>
  <p:sldIdLst>
    <p:sldId id="4057" r:id="rId3"/>
    <p:sldId id="4059" r:id="rId4"/>
    <p:sldId id="4065" r:id="rId5"/>
    <p:sldId id="4060" r:id="rId6"/>
    <p:sldId id="4061" r:id="rId7"/>
    <p:sldId id="4062" r:id="rId8"/>
  </p:sldIdLst>
  <p:sldSz cx="9144000" cy="6858000" type="screen4x3"/>
  <p:notesSz cx="6797675" cy="9926638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1pPr>
    <a:lvl2pPr marL="404813" indent="52388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2pPr>
    <a:lvl3pPr marL="809625" indent="104775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3pPr>
    <a:lvl4pPr marL="1214438" indent="157163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4pPr>
    <a:lvl5pPr marL="1619250" indent="209550" algn="l" rtl="0" fontAlgn="base" latinLnBrk="1">
      <a:spcBef>
        <a:spcPct val="0"/>
      </a:spcBef>
      <a:spcAft>
        <a:spcPct val="0"/>
      </a:spcAft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bg1"/>
        </a:solidFill>
        <a:latin typeface="HY헤드라인M" pitchFamily="18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이준희 교무팀(직원)" initials="이교" lastIdx="2" clrIdx="0">
    <p:extLst>
      <p:ext uri="{19B8F6BF-5375-455C-9EA6-DF929625EA0E}">
        <p15:presenceInfo xmlns:p15="http://schemas.microsoft.com/office/powerpoint/2012/main" userId="S::juniya@kau.ac.kr::82e84c57-0d2b-49c2-908f-9fc170dd33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111111"/>
    <a:srgbClr val="F9F9A9"/>
    <a:srgbClr val="D9D9D9"/>
    <a:srgbClr val="E9F1F7"/>
    <a:srgbClr val="898989"/>
    <a:srgbClr val="646464"/>
    <a:srgbClr val="AEAEAE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61" autoAdjust="0"/>
  </p:normalViewPr>
  <p:slideViewPr>
    <p:cSldViewPr snapToGrid="0">
      <p:cViewPr varScale="1">
        <p:scale>
          <a:sx n="117" d="100"/>
          <a:sy n="117" d="100"/>
        </p:scale>
        <p:origin x="114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4002" y="-96"/>
      </p:cViewPr>
      <p:guideLst>
        <p:guide orient="horz" pos="3131"/>
        <p:guide pos="2144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379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10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87" y="10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13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7288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26" y="4717413"/>
            <a:ext cx="5439227" cy="446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427715"/>
            <a:ext cx="2946203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87" y="9427715"/>
            <a:ext cx="2946202" cy="496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81" tIns="45442" rIns="90881" bIns="45442" numCol="1" anchor="b" anchorCtr="0" compatLnSpc="1">
            <a:prstTxWarp prst="textNoShape">
              <a:avLst/>
            </a:prstTxWarp>
          </a:bodyPr>
          <a:lstStyle>
            <a:lvl1pPr algn="r" defTabSz="909291" latinLnBrk="0">
              <a:defRPr sz="1300" b="0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</a:lstStyle>
          <a:p>
            <a:pPr>
              <a:defRPr/>
            </a:pPr>
            <a:fld id="{5BAD12FB-B177-4CA6-8EA7-2F5B765F077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96533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0481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096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2144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6192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025974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168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363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557" algn="l" defTabSz="810389" rtl="0" eaLnBrk="1" latinLnBrk="1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3276600" y="6553200"/>
            <a:ext cx="2133600" cy="304800"/>
          </a:xfrm>
          <a:prstGeom prst="rect">
            <a:avLst/>
          </a:prstGeom>
        </p:spPr>
        <p:txBody>
          <a:bodyPr/>
          <a:lstStyle>
            <a:lvl1pPr>
              <a:defRPr>
                <a:ea typeface="HY헤드라인M" pitchFamily="18" charset="-127"/>
              </a:defRPr>
            </a:lvl1pPr>
          </a:lstStyle>
          <a:p>
            <a:pPr>
              <a:defRPr/>
            </a:pPr>
            <a:fld id="{1640F622-E942-4F63-B5A7-FC12B03F27E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1776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87450" y="404822"/>
            <a:ext cx="7632700" cy="720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11192" y="1628783"/>
            <a:ext cx="8137525" cy="4695826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xfrm>
            <a:off x="3232154" y="6546505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600462" y="6606738"/>
            <a:ext cx="520477" cy="236584"/>
          </a:xfrm>
          <a:prstGeom prst="rect">
            <a:avLst/>
          </a:prstGeom>
        </p:spPr>
        <p:txBody>
          <a:bodyPr/>
          <a:lstStyle>
            <a:lvl1pPr algn="ctr">
              <a:defRPr sz="1200" b="1" i="1">
                <a:solidFill>
                  <a:srgbClr val="0000FF"/>
                </a:solidFill>
                <a:latin typeface="Arial" panose="020B0604020202020204" pitchFamily="34" charset="0"/>
                <a:ea typeface="HY헤드라인M" pitchFamily="18" charset="-127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327A16A-A268-4FFD-8E57-42C75896962A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2411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6"/>
          <p:cNvSpPr>
            <a:spLocks noChangeArrowheads="1"/>
          </p:cNvSpPr>
          <p:nvPr userDrawn="1"/>
        </p:nvSpPr>
        <p:spPr bwMode="gray">
          <a:xfrm>
            <a:off x="0" y="1928815"/>
            <a:ext cx="9144000" cy="193223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81037" tIns="40519" rIns="81037" bIns="40519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5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530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3"/>
          <p:cNvSpPr>
            <a:spLocks noChangeArrowheads="1"/>
          </p:cNvSpPr>
          <p:nvPr userDrawn="1"/>
        </p:nvSpPr>
        <p:spPr bwMode="gray">
          <a:xfrm>
            <a:off x="0" y="661670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4" name="Rectangle 33"/>
          <p:cNvSpPr>
            <a:spLocks noChangeArrowheads="1"/>
          </p:cNvSpPr>
          <p:nvPr userDrawn="1"/>
        </p:nvSpPr>
        <p:spPr bwMode="gray">
          <a:xfrm>
            <a:off x="0" y="0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539750" y="2214558"/>
            <a:ext cx="8153400" cy="814387"/>
          </a:xfrm>
        </p:spPr>
        <p:txBody>
          <a:bodyPr/>
          <a:lstStyle>
            <a:lvl1pPr algn="ctr">
              <a:defRPr sz="37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3278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731705" y="6621416"/>
            <a:ext cx="405374" cy="243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ko-KR" altLang="en-US" smtClean="0">
                <a:ea typeface="HY헤드라인M" pitchFamily="18" charset="-127"/>
              </a:defRPr>
            </a:lvl1pPr>
          </a:lstStyle>
          <a:p>
            <a:fld id="{4327A16A-A268-4FFD-8E57-42C75896962A}" type="slidenum">
              <a:rPr lang="en-US" altLang="ko-KR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698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- </a:t>
            </a:r>
            <a:fld id="{94168C04-25CA-413B-B9A2-C632A2292FA0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9348462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pic>
        <p:nvPicPr>
          <p:cNvPr id="5" name="그림 7" descr="스마트로고(어질인아웃라인).jpg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2528888"/>
            <a:ext cx="1744662" cy="174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0" descr="제목 없음-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2532063"/>
            <a:ext cx="22098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4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63600" y="655642"/>
            <a:ext cx="7485063" cy="960437"/>
          </a:xfrm>
        </p:spPr>
        <p:txBody>
          <a:bodyPr anchor="t"/>
          <a:lstStyle>
            <a:lvl1pPr>
              <a:defRPr sz="3200" smtClean="0">
                <a:ea typeface="HY헤드라인M" pitchFamily="18" charset="-127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1755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806452" y="5324475"/>
            <a:ext cx="7510463" cy="8001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 b="0" smtClean="0">
                <a:solidFill>
                  <a:srgbClr val="000000"/>
                </a:solidFill>
                <a:ea typeface="HY헤드라인M" pitchFamily="18" charset="-127"/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de-DE" altLang="ko-KR"/>
          </a:p>
        </p:txBody>
      </p:sp>
    </p:spTree>
    <p:extLst>
      <p:ext uri="{BB962C8B-B14F-4D97-AF65-F5344CB8AC3E}">
        <p14:creationId xmlns:p14="http://schemas.microsoft.com/office/powerpoint/2010/main" val="117364414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Rectangle 36"/>
          <p:cNvSpPr>
            <a:spLocks noChangeArrowheads="1"/>
          </p:cNvSpPr>
          <p:nvPr/>
        </p:nvSpPr>
        <p:spPr bwMode="gray">
          <a:xfrm>
            <a:off x="0" y="0"/>
            <a:ext cx="9154257" cy="71435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  <a:bevelB w="0" h="0"/>
          </a:sp3d>
        </p:spPr>
        <p:txBody>
          <a:bodyPr wrap="none" lIns="81038" tIns="40520" rIns="81038" bIns="40520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gray">
          <a:xfrm>
            <a:off x="0" y="6616701"/>
            <a:ext cx="9144000" cy="2413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lIns="95073" tIns="47536" rIns="95073" bIns="47536" anchor="ctr"/>
          <a:lstStyle/>
          <a:p>
            <a:pPr>
              <a:defRPr/>
            </a:pPr>
            <a:endParaRPr lang="ko-KR" altLang="en-US">
              <a:ea typeface="HY헤드라인M" pitchFamily="18" charset="-127"/>
            </a:endParaRPr>
          </a:p>
        </p:txBody>
      </p:sp>
      <p:sp>
        <p:nvSpPr>
          <p:cNvPr id="1032" name="Rectangle 21"/>
          <p:cNvSpPr>
            <a:spLocks noGrp="1" noChangeArrowheads="1"/>
          </p:cNvSpPr>
          <p:nvPr>
            <p:ph type="title"/>
          </p:nvPr>
        </p:nvSpPr>
        <p:spPr bwMode="gray">
          <a:xfrm>
            <a:off x="0" y="71438"/>
            <a:ext cx="76327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033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28775"/>
            <a:ext cx="8137525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3" tIns="47536" rIns="95073" bIns="475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7" r:id="rId5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5pPr>
      <a:lvl6pPr marL="475366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6pPr>
      <a:lvl7pPr marL="950730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7pPr>
      <a:lvl8pPr marL="1426097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8pPr>
      <a:lvl9pPr marL="1901461" algn="r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Verdana" pitchFamily="34" charset="0"/>
        </a:defRPr>
      </a:lvl9pPr>
    </p:titleStyle>
    <p:bodyStyle>
      <a:lvl1pPr marL="355600" indent="-355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§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95275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Arial" charset="0"/>
        <a:buChar char="–"/>
        <a:defRPr sz="2500">
          <a:solidFill>
            <a:schemeClr val="tx2"/>
          </a:solidFill>
          <a:latin typeface="+mn-lt"/>
        </a:defRPr>
      </a:lvl2pPr>
      <a:lvl3pPr marL="11858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3pPr>
      <a:lvl4pPr marL="166211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Arial" charset="0"/>
        <a:buChar char="–"/>
        <a:defRPr sz="2000">
          <a:solidFill>
            <a:schemeClr val="tx2"/>
          </a:solidFill>
          <a:latin typeface="+mn-lt"/>
        </a:defRPr>
      </a:lvl4pPr>
      <a:lvl5pPr marL="2138363" indent="-2349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5pPr>
      <a:lvl6pPr marL="261451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6pPr>
      <a:lvl7pPr marL="3089874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7pPr>
      <a:lvl8pPr marL="3565240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8pPr>
      <a:lvl9pPr marL="4040606" indent="-237683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36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0730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09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1461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6827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2192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7556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2923" algn="l" defTabSz="950730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>
            <a:spLocks noChangeArrowheads="1"/>
          </p:cNvSpPr>
          <p:nvPr/>
        </p:nvSpPr>
        <p:spPr bwMode="gray">
          <a:xfrm>
            <a:off x="2162175" y="6408738"/>
            <a:ext cx="47847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ko-KR" altLang="en-US" sz="1000" noProof="1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14325" y="119063"/>
            <a:ext cx="85598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das Titelformat zu bearbeiten</a:t>
            </a:r>
          </a:p>
        </p:txBody>
      </p:sp>
      <p:sp>
        <p:nvSpPr>
          <p:cNvPr id="11269" name="Rectangle 1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219075" y="6523038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FFFFFF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de-DE" altLang="ko-KR"/>
          </a:p>
        </p:txBody>
      </p:sp>
      <p:sp>
        <p:nvSpPr>
          <p:cNvPr id="2053" name="Rectangle 12"/>
          <p:cNvSpPr>
            <a:spLocks noGrp="1" noChangeArrowheads="1"/>
          </p:cNvSpPr>
          <p:nvPr>
            <p:ph type="body" idx="1"/>
          </p:nvPr>
        </p:nvSpPr>
        <p:spPr bwMode="gray">
          <a:xfrm>
            <a:off x="314325" y="1214438"/>
            <a:ext cx="8524875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ko-KR"/>
              <a:t>Klicken Sie, um die Formate des Vorlagentextes zu bearbeiten</a:t>
            </a:r>
          </a:p>
          <a:p>
            <a:pPr lvl="1"/>
            <a:r>
              <a:rPr lang="de-DE" altLang="ko-KR"/>
              <a:t>Zweite Ebene</a:t>
            </a:r>
          </a:p>
          <a:p>
            <a:pPr lvl="2"/>
            <a:r>
              <a:rPr lang="de-DE" altLang="ko-KR"/>
              <a:t>Dritte Ebene</a:t>
            </a:r>
          </a:p>
          <a:p>
            <a:pPr lvl="3"/>
            <a:r>
              <a:rPr lang="de-DE" altLang="ko-KR"/>
              <a:t>Vierte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5675" y="6581775"/>
            <a:ext cx="21336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300" b="1">
                <a:solidFill>
                  <a:srgbClr val="000000"/>
                </a:solidFill>
                <a:latin typeface="Arial" charset="0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- </a:t>
            </a:r>
            <a:fld id="{63A24ED4-C0BE-42C9-87E7-D0CCA0B11EC3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6" r:id="rId2"/>
  </p:sldLayoutIdLst>
  <p:transition spd="med"/>
  <p:hf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HY견고딕" pitchFamily="18" charset="-127"/>
          <a:ea typeface="HY견고딕" pitchFamily="18" charset="-127"/>
        </a:defRPr>
      </a:lvl5pPr>
      <a:lvl6pPr marL="4572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6pPr>
      <a:lvl7pPr marL="9144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7pPr>
      <a:lvl8pPr marL="13716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8pPr>
      <a:lvl9pPr marL="182880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6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2800">
          <a:solidFill>
            <a:schemeClr val="tx1"/>
          </a:solidFill>
          <a:latin typeface="+mn-lt"/>
        </a:defRPr>
      </a:lvl2pPr>
      <a:lvl3pPr marL="561975" indent="-1793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3pPr>
      <a:lvl4pPr marL="768350" indent="-204788" algn="l" rtl="0" eaLnBrk="0" fontAlgn="base" hangingPunct="0">
        <a:spcBef>
          <a:spcPct val="30000"/>
        </a:spcBef>
        <a:spcAft>
          <a:spcPct val="0"/>
        </a:spcAft>
        <a:buClr>
          <a:schemeClr val="accent1"/>
        </a:buClr>
        <a:buChar char="-"/>
        <a:defRPr sz="1600">
          <a:solidFill>
            <a:schemeClr val="tx1"/>
          </a:solidFill>
          <a:latin typeface="+mn-lt"/>
        </a:defRPr>
      </a:lvl4pPr>
      <a:lvl5pPr marL="10509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5pPr>
      <a:lvl6pPr marL="15081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6pPr>
      <a:lvl7pPr marL="19653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7pPr>
      <a:lvl8pPr marL="24225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8pPr>
      <a:lvl9pPr marL="28797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 요건 및 운영계획</a:t>
            </a:r>
            <a:endParaRPr lang="ko-KR" altLang="en-US" sz="2200" b="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53650" y="907407"/>
            <a:ext cx="3994402" cy="357424"/>
          </a:xfrm>
          <a:prstGeom prst="rect">
            <a:avLst/>
          </a:prstGeom>
          <a:gradFill>
            <a:gsLst>
              <a:gs pos="0">
                <a:srgbClr val="0070C0">
                  <a:alpha val="0"/>
                </a:srgbClr>
              </a:gs>
              <a:gs pos="0">
                <a:srgbClr val="0070C0"/>
              </a:gs>
            </a:gsLst>
            <a:lin ang="10800000" scaled="0"/>
          </a:gradFill>
          <a:ln w="15875" cap="rnd" cmpd="sng" algn="ctr">
            <a:noFill/>
            <a:prstDash val="solid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   마이크로 디그리</a:t>
            </a:r>
            <a:r>
              <a:rPr lang="ko-KR" altLang="en-US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란</a:t>
            </a:r>
            <a:r>
              <a:rPr lang="en-US" altLang="ko-KR" sz="1600" b="0" kern="0"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0" name="Picture 14" descr="C:\Users\mono\Desktop\WORK\466_2012. 02. 10_중소기업청_청장강의 파워포인트\Untitled-1.png"/>
          <p:cNvPicPr>
            <a:picLocks noChangeAspect="1" noChangeArrowheads="1"/>
          </p:cNvPicPr>
          <p:nvPr/>
        </p:nvPicPr>
        <p:blipFill>
          <a:blip r:embed="rId2" cstate="print">
            <a:duotone>
              <a:srgbClr val="FFFFFF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76" y="1028821"/>
            <a:ext cx="149101" cy="137773"/>
          </a:xfrm>
          <a:prstGeom prst="rect">
            <a:avLst/>
          </a:prstGeom>
          <a:noFill/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153649" y="907406"/>
            <a:ext cx="8690194" cy="5288299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직사각형 13">
            <a:hlinkClick r:id="" action="ppaction://noaction"/>
          </p:cNvPr>
          <p:cNvSpPr/>
          <p:nvPr/>
        </p:nvSpPr>
        <p:spPr>
          <a:xfrm>
            <a:off x="385176" y="1295053"/>
            <a:ext cx="7553479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복수전공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부전공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융합전공 대비 낮은 이수요건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(12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기본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9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가능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" name="직사각형 16">
            <a:hlinkClick r:id="" action="ppaction://noaction"/>
          </p:cNvPr>
          <p:cNvSpPr/>
          <p:nvPr/>
        </p:nvSpPr>
        <p:spPr>
          <a:xfrm>
            <a:off x="385176" y="1601594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특정전공의 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Core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에 해당하는 과목을 이수하여 단기간에 관련 분야 지식습득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>
            <a:hlinkClick r:id="" action="ppaction://noaction"/>
          </p:cNvPr>
          <p:cNvSpPr/>
          <p:nvPr/>
        </p:nvSpPr>
        <p:spPr>
          <a:xfrm>
            <a:off x="385176" y="1944500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 전공에 해당하는 마이크로 디그리도 선택가능하며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개까지 이수가능 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직사각형 22">
            <a:hlinkClick r:id="" action="ppaction://noaction"/>
          </p:cNvPr>
          <p:cNvSpPr/>
          <p:nvPr/>
        </p:nvSpPr>
        <p:spPr>
          <a:xfrm>
            <a:off x="886622" y="3105164"/>
            <a:ext cx="7841856" cy="488714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성신여대 등 교류대학과의 마이크로 디그리 공유예정</a:t>
            </a:r>
            <a:endParaRPr kumimoji="0" lang="ko-KR" alt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5" name="표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579929"/>
              </p:ext>
            </p:extLst>
          </p:nvPr>
        </p:nvGraphicFramePr>
        <p:xfrm>
          <a:off x="487453" y="2487926"/>
          <a:ext cx="8174853" cy="30232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5706">
                  <a:extLst>
                    <a:ext uri="{9D8B030D-6E8A-4147-A177-3AD203B41FA5}">
                      <a16:colId xmlns:a16="http://schemas.microsoft.com/office/drawing/2014/main" val="2071269761"/>
                    </a:ext>
                  </a:extLst>
                </a:gridCol>
                <a:gridCol w="6409147">
                  <a:extLst>
                    <a:ext uri="{9D8B030D-6E8A-4147-A177-3AD203B41FA5}">
                      <a16:colId xmlns:a16="http://schemas.microsoft.com/office/drawing/2014/main" val="2890496572"/>
                    </a:ext>
                  </a:extLst>
                </a:gridCol>
              </a:tblGrid>
              <a:tr h="3269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/>
                        <a:t>주관학부</a:t>
                      </a:r>
                      <a:r>
                        <a:rPr lang="en-US" altLang="ko-KR" sz="1400"/>
                        <a:t>(</a:t>
                      </a:r>
                      <a:r>
                        <a:rPr lang="ko-KR" altLang="en-US" sz="1400"/>
                        <a:t>과</a:t>
                      </a:r>
                      <a:r>
                        <a:rPr lang="en-US" altLang="ko-KR" sz="1400"/>
                        <a:t>)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/>
                        <a:t>프로그램 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673473"/>
                  </a:ext>
                </a:extLst>
              </a:tr>
              <a:tr h="44938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000"/>
                        </a:lnSpc>
                      </a:pPr>
                      <a:r>
                        <a:rPr lang="ko-KR" altLang="en-US" sz="1100" b="0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소프트웨어</a:t>
                      </a:r>
                      <a:endParaRPr lang="en-US" altLang="ko-KR" sz="1100" b="0" baseline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 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 디그리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데이터사이언스 마이크로 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558620"/>
                  </a:ext>
                </a:extLst>
              </a:tr>
              <a:tr h="44938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000"/>
                        </a:lnSpc>
                      </a:pPr>
                      <a:r>
                        <a:rPr lang="en-US" altLang="ko-KR" sz="1100" b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</a:t>
                      </a:r>
                      <a:r>
                        <a:rPr lang="ko-KR" altLang="en-US" sz="1100" b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자율주행시스템</a:t>
                      </a:r>
                      <a:endParaRPr lang="ko-KR" altLang="en-US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자율주행 마이크로 디그리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773865"/>
                  </a:ext>
                </a:extLst>
              </a:tr>
              <a:tr h="44938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000"/>
                        </a:lnSpc>
                      </a:pPr>
                      <a:r>
                        <a:rPr lang="ko-KR" altLang="en-US" sz="1100" b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항공교통물류학부</a:t>
                      </a:r>
                      <a:endParaRPr lang="ko-KR" altLang="en-US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DNA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물류 마이크로 디그리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글로벌 물류 마이크로 디그리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스마트 물류 마이크로 디그리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384145"/>
                  </a:ext>
                </a:extLst>
              </a:tr>
              <a:tr h="44938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000"/>
                        </a:lnSpc>
                      </a:pPr>
                      <a:r>
                        <a:rPr lang="ko-KR" altLang="en-US" sz="1100" b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경영</a:t>
                      </a:r>
                      <a:endParaRPr lang="ko-KR" altLang="en-US" sz="1100" b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Techno Business 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Data Analysis 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</a:p>
                    <a:p>
                      <a:pPr marL="285750" indent="-285750" latinLnBrk="1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Aviation Management 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AI〮Big Data Business  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 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922376"/>
                  </a:ext>
                </a:extLst>
              </a:tr>
              <a:tr h="44938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000"/>
                        </a:lnSpc>
                      </a:pPr>
                      <a:r>
                        <a:rPr lang="ko-KR" altLang="en-US" sz="1100" b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차세대융합사업단</a:t>
                      </a:r>
                      <a:endParaRPr lang="en-US" altLang="ko-KR" sz="1100" b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차세대 융합 초급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중급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하드웨어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)/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(AI)/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(SW)/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</a:t>
                      </a:r>
                      <a:r>
                        <a:rPr lang="ko-KR" altLang="en-US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네트워크</a:t>
                      </a:r>
                      <a:r>
                        <a:rPr lang="en-US" altLang="ko-KR" sz="1100" b="0" u="none" baseline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</a:t>
                      </a:r>
                      <a:endParaRPr lang="en-US" altLang="ko-KR" sz="11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185934"/>
                  </a:ext>
                </a:extLst>
              </a:tr>
              <a:tr h="449380">
                <a:tc>
                  <a:txBody>
                    <a:bodyPr/>
                    <a:lstStyle/>
                    <a:p>
                      <a:pPr algn="ctr" latinLnBrk="1">
                        <a:lnSpc>
                          <a:spcPts val="1000"/>
                        </a:lnSpc>
                      </a:pPr>
                      <a:r>
                        <a:rPr lang="ko-KR" altLang="en-US" sz="1100" b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부트캠프 사업단</a:t>
                      </a:r>
                      <a:endParaRPr lang="en-US" altLang="ko-KR" sz="1100" b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ts val="12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마이크로디그리 중급</a:t>
                      </a:r>
                      <a:r>
                        <a:rPr lang="en-US" altLang="ko-KR" sz="11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/</a:t>
                      </a:r>
                      <a:r>
                        <a:rPr lang="ko-KR" altLang="en-US" sz="11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고급</a:t>
                      </a:r>
                      <a:r>
                        <a:rPr lang="en-US" altLang="ko-KR" sz="11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 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(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항공기기체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항공기제어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 추진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우주시스템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항공기정비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항공우주전자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항공 우주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AI,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공항시스템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, </a:t>
                      </a:r>
                      <a:r>
                        <a:rPr lang="ko-KR" altLang="en-US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첨단물류시스템 </a:t>
                      </a:r>
                      <a:r>
                        <a:rPr lang="en-US" altLang="ko-KR" sz="900" b="0" u="none" baseline="0" smtClean="0">
                          <a:latin typeface="HY견고딕" panose="02030600000101010101" pitchFamily="18" charset="-127"/>
                          <a:ea typeface="HY견고딕" panose="02030600000101010101" pitchFamily="18" charset="-127"/>
                        </a:rPr>
                        <a:t>) </a:t>
                      </a:r>
                      <a:endParaRPr lang="en-US" altLang="ko-KR" sz="900" b="0" u="none" baseline="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84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84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7" name="그림 6"/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B$4:$H$12"/>
              </a:ext>
            </a:extLst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902" y="1556107"/>
            <a:ext cx="7886700" cy="40342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</p:pic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2278627" y="2374490"/>
            <a:ext cx="619432" cy="103240"/>
          </a:xfrm>
          <a:solidFill>
            <a:srgbClr val="FFFFFF"/>
          </a:solidFill>
        </p:spPr>
        <p:txBody>
          <a:bodyPr/>
          <a:lstStyle/>
          <a:p>
            <a:r>
              <a:rPr lang="en-US" altLang="ko-KR" sz="1100">
                <a:solidFill>
                  <a:schemeClr val="tx1"/>
                </a:solidFill>
                <a:latin typeface="Bahnschrift SemiCondensed" panose="020B0502040204020203" pitchFamily="34" charset="0"/>
              </a:rPr>
              <a:t>RC7166</a:t>
            </a:r>
            <a:endParaRPr lang="ko-KR" altLang="en-US" sz="1100">
              <a:solidFill>
                <a:schemeClr val="tx1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255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360C2-71F8-8338-4623-FD228FB52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>
            <a:extLst>
              <a:ext uri="{FF2B5EF4-FFF2-40B4-BE49-F238E27FC236}">
                <a16:creationId xmlns:a16="http://schemas.microsoft.com/office/drawing/2014/main" id="{CD2C8497-80AE-43F2-0E68-45282653A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데이터 사이언스 마이크로 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2F7812E8-AE8C-3EE1-F86E-817E36530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54232"/>
              </p:ext>
            </p:extLst>
          </p:nvPr>
        </p:nvGraphicFramePr>
        <p:xfrm>
          <a:off x="296091" y="1281403"/>
          <a:ext cx="8403772" cy="4170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5222">
                  <a:extLst>
                    <a:ext uri="{9D8B030D-6E8A-4147-A177-3AD203B41FA5}">
                      <a16:colId xmlns:a16="http://schemas.microsoft.com/office/drawing/2014/main" val="2782797169"/>
                    </a:ext>
                  </a:extLst>
                </a:gridCol>
                <a:gridCol w="982862">
                  <a:extLst>
                    <a:ext uri="{9D8B030D-6E8A-4147-A177-3AD203B41FA5}">
                      <a16:colId xmlns:a16="http://schemas.microsoft.com/office/drawing/2014/main" val="2577212183"/>
                    </a:ext>
                  </a:extLst>
                </a:gridCol>
                <a:gridCol w="908286">
                  <a:extLst>
                    <a:ext uri="{9D8B030D-6E8A-4147-A177-3AD203B41FA5}">
                      <a16:colId xmlns:a16="http://schemas.microsoft.com/office/drawing/2014/main" val="1358472067"/>
                    </a:ext>
                  </a:extLst>
                </a:gridCol>
                <a:gridCol w="475365">
                  <a:extLst>
                    <a:ext uri="{9D8B030D-6E8A-4147-A177-3AD203B41FA5}">
                      <a16:colId xmlns:a16="http://schemas.microsoft.com/office/drawing/2014/main" val="386804487"/>
                    </a:ext>
                  </a:extLst>
                </a:gridCol>
                <a:gridCol w="1247833">
                  <a:extLst>
                    <a:ext uri="{9D8B030D-6E8A-4147-A177-3AD203B41FA5}">
                      <a16:colId xmlns:a16="http://schemas.microsoft.com/office/drawing/2014/main" val="934907162"/>
                    </a:ext>
                  </a:extLst>
                </a:gridCol>
                <a:gridCol w="3964204">
                  <a:extLst>
                    <a:ext uri="{9D8B030D-6E8A-4147-A177-3AD203B41FA5}">
                      <a16:colId xmlns:a16="http://schemas.microsoft.com/office/drawing/2014/main" val="379019580"/>
                    </a:ext>
                  </a:extLst>
                </a:gridCol>
              </a:tblGrid>
              <a:tr h="36549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과목구성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대체과목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019567"/>
                  </a:ext>
                </a:extLst>
              </a:tr>
              <a:tr h="40090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학수코드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5809405"/>
                  </a:ext>
                </a:extLst>
              </a:tr>
              <a:tr h="735184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마이크로</a:t>
                      </a:r>
                      <a:endParaRPr lang="en-US" altLang="ko-KR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2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SW4208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데이터베이스기초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알고리즘해석 및 설계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문제해결기법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소프트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알고리즘기초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프로그래밍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AI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자료구조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수치해석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1714689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SW4345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사이언스 입문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데이터애널리틱스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데이터사이언스입문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융합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772503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SW3201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확률통계론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통계분석응용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통계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스드공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확률과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자율주행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확률 및 랜덤변수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8141612"/>
                  </a:ext>
                </a:extLst>
              </a:tr>
              <a:tr h="73338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07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전공필수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SW4346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3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머신러닝</a:t>
                      </a:r>
                      <a:endParaRPr lang="en-US" altLang="ko-KR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입문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물류의사결정론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항교물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),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빅데이터응용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전자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1344782"/>
                  </a:ext>
                </a:extLst>
              </a:tr>
              <a:tr h="442308">
                <a:tc gridSpan="6">
                  <a:txBody>
                    <a:bodyPr/>
                    <a:lstStyle/>
                    <a:p>
                      <a:pPr algn="l" latinLnBrk="1"/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※ 12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학점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(4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이상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이수시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데이터 사이언스 마이크로 </a:t>
                      </a:r>
                      <a:r>
                        <a:rPr lang="ko-KR" altLang="en-US" sz="1100" dirty="0" err="1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디그리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이수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과목별 대체과목 참조</a:t>
                      </a:r>
                      <a:r>
                        <a:rPr lang="en-US" altLang="ko-KR" sz="1100" dirty="0"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11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7983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715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(AI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자율주행시스템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119" y="1202871"/>
            <a:ext cx="8080602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10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항공교통물류학부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41" y="947056"/>
            <a:ext cx="7760762" cy="539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21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81"/>
          <p:cNvSpPr>
            <a:spLocks noChangeArrowheads="1"/>
          </p:cNvSpPr>
          <p:nvPr/>
        </p:nvSpPr>
        <p:spPr bwMode="auto">
          <a:xfrm>
            <a:off x="52994" y="0"/>
            <a:ext cx="8174038" cy="693738"/>
          </a:xfrm>
          <a:prstGeom prst="roundRect">
            <a:avLst>
              <a:gd name="adj" fmla="val 0"/>
            </a:avLst>
          </a:prstGeom>
          <a:noFill/>
          <a:ln w="76200">
            <a:noFill/>
            <a:round/>
            <a:headEnd/>
            <a:tailEnd/>
          </a:ln>
          <a:effectLst/>
        </p:spPr>
        <p:txBody>
          <a:bodyPr wrap="none" lIns="81037" tIns="40519" rIns="81037" bIns="40519" anchor="ctr"/>
          <a:lstStyle/>
          <a:p>
            <a:pPr eaLnBrk="0" latinLnBrk="0" hangingPunct="0">
              <a:defRPr/>
            </a:pP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마이크로디그리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(</a:t>
            </a:r>
            <a:r>
              <a:rPr lang="ko-KR" altLang="en-US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경영학부</a:t>
            </a:r>
            <a:r>
              <a:rPr lang="en-US" altLang="ko-KR" sz="2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/>
                <a:ea typeface="HY헤드라인M"/>
              </a:rPr>
              <a:t>)</a:t>
            </a:r>
            <a:endParaRPr lang="ko-KR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Y헤드라인M" panose="02030600000101010101" pitchFamily="18" charset="-127"/>
            </a:endParaRPr>
          </a:p>
        </p:txBody>
      </p:sp>
      <p:sp>
        <p:nvSpPr>
          <p:cNvPr id="4" name="직사각형 3">
            <a:hlinkClick r:id="" action="ppaction://noaction"/>
          </p:cNvPr>
          <p:cNvSpPr/>
          <p:nvPr/>
        </p:nvSpPr>
        <p:spPr>
          <a:xfrm>
            <a:off x="62808" y="6037090"/>
            <a:ext cx="8782090" cy="334881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◎ Techno Business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이외의 학생 대상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endParaRPr lang="en-US" altLang="ko-KR" sz="1100" b="0" kern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◎ Data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Analytics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마이크로디그리 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학생 총 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 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이외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학생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이수</a:t>
            </a:r>
            <a:endParaRPr lang="en-US" altLang="ko-KR" sz="1100" b="0" kern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◎ 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AI BigData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Business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디그리</a:t>
            </a: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</a:t>
            </a:r>
            <a:r>
              <a:rPr lang="ko-KR" altLang="en-US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이수</a:t>
            </a:r>
            <a:endParaRPr lang="en-US" altLang="ko-KR" sz="1100" b="0" kern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◎ Aviation Management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디그리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경영학부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이외 학생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학점 이상 이수</a:t>
            </a:r>
            <a:endParaRPr lang="en-US" altLang="ko-KR" sz="1100" b="0" kern="0" smtClea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※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대체과목 인정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현재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Managemet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디그리 이수 중 학생에 한하여 인정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 defTabSz="45720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100" b="0" ker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2025-1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학기부터 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Aviation Management </a:t>
            </a:r>
            <a:r>
              <a:rPr lang="ko-KR" altLang="en-US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마이크로 디그리 과목 이수를 시작할 경우 인정 불가</a:t>
            </a:r>
            <a:r>
              <a:rPr lang="en-US" altLang="ko-KR" sz="1100" b="0" kern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ko-KR" sz="1100" b="0" kern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직사각형 7">
            <a:hlinkClick r:id="" action="ppaction://noaction"/>
          </p:cNvPr>
          <p:cNvSpPr/>
          <p:nvPr/>
        </p:nvSpPr>
        <p:spPr>
          <a:xfrm>
            <a:off x="0" y="5315118"/>
            <a:ext cx="1324278" cy="361405"/>
          </a:xfrm>
          <a:prstGeom prst="rect">
            <a:avLst/>
          </a:prstGeom>
          <a:noFill/>
          <a:ln w="9525" cap="rnd" cmpd="sng" algn="ctr">
            <a:noFill/>
            <a:prstDash val="sysDash"/>
            <a:miter lim="800000"/>
            <a:tailEnd type="triangle"/>
          </a:ln>
          <a:effectLst/>
        </p:spPr>
        <p:txBody>
          <a:bodyPr rtlCol="0" anchor="ctr"/>
          <a:lstStyle/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1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kumimoji="0" lang="ko-KR" altLang="en-US" sz="1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이수요건</a:t>
            </a:r>
            <a:r>
              <a:rPr kumimoji="0" lang="en-US" altLang="ko-KR" sz="1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kumimoji="0" lang="ko-KR" altLang="en-US" sz="1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02" y="717846"/>
            <a:ext cx="3913837" cy="467455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6528" y="717847"/>
            <a:ext cx="4389823" cy="466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440057"/>
      </p:ext>
    </p:extLst>
  </p:cSld>
  <p:clrMapOvr>
    <a:masterClrMapping/>
  </p:clrMapOvr>
</p:sld>
</file>

<file path=ppt/theme/theme1.xml><?xml version="1.0" encoding="utf-8"?>
<a:theme xmlns:a="http://schemas.openxmlformats.org/drawingml/2006/main" name="077tgp_business_v2_s">
  <a:themeElements>
    <a:clrScheme name="사용자 지정 9">
      <a:dk1>
        <a:sysClr val="windowText" lastClr="000000"/>
      </a:dk1>
      <a:lt1>
        <a:sysClr val="window" lastClr="FFFFFF"/>
      </a:lt1>
      <a:dk2>
        <a:srgbClr val="005466"/>
      </a:dk2>
      <a:lt2>
        <a:srgbClr val="D9F3F4"/>
      </a:lt2>
      <a:accent1>
        <a:srgbClr val="3F949A"/>
      </a:accent1>
      <a:accent2>
        <a:srgbClr val="4764B0"/>
      </a:accent2>
      <a:accent3>
        <a:srgbClr val="4FADD1"/>
      </a:accent3>
      <a:accent4>
        <a:srgbClr val="85B692"/>
      </a:accent4>
      <a:accent5>
        <a:srgbClr val="6B94E2"/>
      </a:accent5>
      <a:accent6>
        <a:srgbClr val="819BAB"/>
      </a:accent6>
      <a:hlink>
        <a:srgbClr val="2F7AE6"/>
      </a:hlink>
      <a:folHlink>
        <a:srgbClr val="0D356F"/>
      </a:folHlink>
    </a:clrScheme>
    <a:fontScheme name="business_p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usiness_p 1">
        <a:dk1>
          <a:srgbClr val="666699"/>
        </a:dk1>
        <a:lt1>
          <a:srgbClr val="FFFFFF"/>
        </a:lt1>
        <a:dk2>
          <a:srgbClr val="000000"/>
        </a:dk2>
        <a:lt2>
          <a:srgbClr val="DDDDDD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2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CC9900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B98A00"/>
        </a:accent6>
        <a:hlink>
          <a:srgbClr val="6E81E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_p 3">
        <a:dk1>
          <a:srgbClr val="4E40A4"/>
        </a:dk1>
        <a:lt1>
          <a:srgbClr val="FFFFFF"/>
        </a:lt1>
        <a:dk2>
          <a:srgbClr val="000000"/>
        </a:dk2>
        <a:lt2>
          <a:srgbClr val="CCCCCC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tionLoad">
  <a:themeElements>
    <a:clrScheme name="PresentationLoad 3">
      <a:dk1>
        <a:srgbClr val="000000"/>
      </a:dk1>
      <a:lt1>
        <a:srgbClr val="FFFFFF"/>
      </a:lt1>
      <a:dk2>
        <a:srgbClr val="E24203"/>
      </a:dk2>
      <a:lt2>
        <a:srgbClr val="737373"/>
      </a:lt2>
      <a:accent1>
        <a:srgbClr val="FEA501"/>
      </a:accent1>
      <a:accent2>
        <a:srgbClr val="919191"/>
      </a:accent2>
      <a:accent3>
        <a:srgbClr val="FFFFFF"/>
      </a:accent3>
      <a:accent4>
        <a:srgbClr val="000000"/>
      </a:accent4>
      <a:accent5>
        <a:srgbClr val="FECFAA"/>
      </a:accent5>
      <a:accent6>
        <a:srgbClr val="838383"/>
      </a:accent6>
      <a:hlink>
        <a:srgbClr val="AEAEAE"/>
      </a:hlink>
      <a:folHlink>
        <a:srgbClr val="C9C9C9"/>
      </a:folHlink>
    </a:clrScheme>
    <a:fontScheme name="PresentationLoa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Load 1">
        <a:dk1>
          <a:srgbClr val="000000"/>
        </a:dk1>
        <a:lt1>
          <a:srgbClr val="FFFFFF"/>
        </a:lt1>
        <a:dk2>
          <a:srgbClr val="004074"/>
        </a:dk2>
        <a:lt2>
          <a:srgbClr val="737373"/>
        </a:lt2>
        <a:accent1>
          <a:srgbClr val="2A79D0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ACBEE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2">
        <a:dk1>
          <a:srgbClr val="000000"/>
        </a:dk1>
        <a:lt1>
          <a:srgbClr val="FFFFFF"/>
        </a:lt1>
        <a:dk2>
          <a:srgbClr val="38520E"/>
        </a:dk2>
        <a:lt2>
          <a:srgbClr val="737373"/>
        </a:lt2>
        <a:accent1>
          <a:srgbClr val="6B9B1A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3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4">
        <a:dk1>
          <a:srgbClr val="000000"/>
        </a:dk1>
        <a:lt1>
          <a:srgbClr val="FFFFFF"/>
        </a:lt1>
        <a:dk2>
          <a:srgbClr val="A80404"/>
        </a:dk2>
        <a:lt2>
          <a:srgbClr val="737373"/>
        </a:lt2>
        <a:accent1>
          <a:srgbClr val="D03737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5">
        <a:dk1>
          <a:srgbClr val="000000"/>
        </a:dk1>
        <a:lt1>
          <a:srgbClr val="FFFFFF"/>
        </a:lt1>
        <a:dk2>
          <a:srgbClr val="5F4B3B"/>
        </a:dk2>
        <a:lt2>
          <a:srgbClr val="737373"/>
        </a:lt2>
        <a:accent1>
          <a:srgbClr val="C8A058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E0CDB4"/>
        </a:accent5>
        <a:accent6>
          <a:srgbClr val="838383"/>
        </a:accent6>
        <a:hlink>
          <a:srgbClr val="AEAF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Load 6">
        <a:dk1>
          <a:srgbClr val="737373"/>
        </a:dk1>
        <a:lt1>
          <a:srgbClr val="FFFFFF"/>
        </a:lt1>
        <a:dk2>
          <a:srgbClr val="000000"/>
        </a:dk2>
        <a:lt2>
          <a:srgbClr val="004074"/>
        </a:lt2>
        <a:accent1>
          <a:srgbClr val="2A79D0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ACBEE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7">
        <a:dk1>
          <a:srgbClr val="737373"/>
        </a:dk1>
        <a:lt1>
          <a:srgbClr val="FFFFFF"/>
        </a:lt1>
        <a:dk2>
          <a:srgbClr val="000000"/>
        </a:dk2>
        <a:lt2>
          <a:srgbClr val="38520E"/>
        </a:lt2>
        <a:accent1>
          <a:srgbClr val="6B9B1A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BACBAB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8">
        <a:dk1>
          <a:srgbClr val="737373"/>
        </a:dk1>
        <a:lt1>
          <a:srgbClr val="FFFFFF"/>
        </a:lt1>
        <a:dk2>
          <a:srgbClr val="000000"/>
        </a:dk2>
        <a:lt2>
          <a:srgbClr val="E24203"/>
        </a:lt2>
        <a:accent1>
          <a:srgbClr val="FEA501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9">
        <a:dk1>
          <a:srgbClr val="737373"/>
        </a:dk1>
        <a:lt1>
          <a:srgbClr val="FFFFFF"/>
        </a:lt1>
        <a:dk2>
          <a:srgbClr val="000000"/>
        </a:dk2>
        <a:lt2>
          <a:srgbClr val="A80404"/>
        </a:lt2>
        <a:accent1>
          <a:srgbClr val="D03737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4AEAE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0">
        <a:dk1>
          <a:srgbClr val="737373"/>
        </a:dk1>
        <a:lt1>
          <a:srgbClr val="FFFFFF"/>
        </a:lt1>
        <a:dk2>
          <a:srgbClr val="000000"/>
        </a:dk2>
        <a:lt2>
          <a:srgbClr val="5F4B3B"/>
        </a:lt2>
        <a:accent1>
          <a:srgbClr val="C8A058"/>
        </a:accent1>
        <a:accent2>
          <a:srgbClr val="919191"/>
        </a:accent2>
        <a:accent3>
          <a:srgbClr val="AAAAAA"/>
        </a:accent3>
        <a:accent4>
          <a:srgbClr val="DADADA"/>
        </a:accent4>
        <a:accent5>
          <a:srgbClr val="E0CDB4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Load 1">
        <a:dk1>
          <a:srgbClr val="000000"/>
        </a:dk1>
        <a:lt1>
          <a:srgbClr val="FFFFFF"/>
        </a:lt1>
        <a:dk2>
          <a:srgbClr val="E24203"/>
        </a:dk2>
        <a:lt2>
          <a:srgbClr val="737373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AEAEAE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cynerpower_standard_full_s</Template>
  <TotalTime>62838</TotalTime>
  <Words>440</Words>
  <Application>Microsoft Office PowerPoint</Application>
  <PresentationFormat>화면 슬라이드 쇼(4:3)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6</vt:i4>
      </vt:variant>
    </vt:vector>
  </HeadingPairs>
  <TitlesOfParts>
    <vt:vector size="17" baseType="lpstr">
      <vt:lpstr>HY견고딕</vt:lpstr>
      <vt:lpstr>HY헤드라인M</vt:lpstr>
      <vt:lpstr>굴림</vt:lpstr>
      <vt:lpstr>굴림체</vt:lpstr>
      <vt:lpstr>맑은 고딕</vt:lpstr>
      <vt:lpstr>Arial</vt:lpstr>
      <vt:lpstr>Bahnschrift SemiCondensed</vt:lpstr>
      <vt:lpstr>Verdana</vt:lpstr>
      <vt:lpstr>Wingdings</vt:lpstr>
      <vt:lpstr>077tgp_business_v2_s</vt:lpstr>
      <vt:lpstr>1_PresentationLoad</vt:lpstr>
      <vt:lpstr>PowerPoint 프레젠테이션</vt:lpstr>
      <vt:lpstr>RC7166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정보통신처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KAU</dc:creator>
  <cp:lastModifiedBy>User</cp:lastModifiedBy>
  <cp:revision>7196</cp:revision>
  <cp:lastPrinted>2026-01-19T05:44:50Z</cp:lastPrinted>
  <dcterms:created xsi:type="dcterms:W3CDTF">2008-10-14T07:51:19Z</dcterms:created>
  <dcterms:modified xsi:type="dcterms:W3CDTF">2026-01-19T05:56:17Z</dcterms:modified>
</cp:coreProperties>
</file>