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8" r:id="rId1"/>
    <p:sldMasterId id="2147484013" r:id="rId2"/>
  </p:sldMasterIdLst>
  <p:notesMasterIdLst>
    <p:notesMasterId r:id="rId9"/>
  </p:notesMasterIdLst>
  <p:handoutMasterIdLst>
    <p:handoutMasterId r:id="rId10"/>
  </p:handoutMasterIdLst>
  <p:sldIdLst>
    <p:sldId id="4057" r:id="rId3"/>
    <p:sldId id="4059" r:id="rId4"/>
    <p:sldId id="4065" r:id="rId5"/>
    <p:sldId id="4060" r:id="rId6"/>
    <p:sldId id="4061" r:id="rId7"/>
    <p:sldId id="4062" r:id="rId8"/>
  </p:sldIdLst>
  <p:sldSz cx="9144000" cy="6858000" type="screen4x3"/>
  <p:notesSz cx="6797675" cy="9926638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b="1" kern="1200">
        <a:solidFill>
          <a:schemeClr val="bg1"/>
        </a:solidFill>
        <a:latin typeface="HY헤드라인M" pitchFamily="18" charset="-127"/>
        <a:ea typeface="굴림" charset="-127"/>
        <a:cs typeface="+mn-cs"/>
      </a:defRPr>
    </a:lvl1pPr>
    <a:lvl2pPr marL="404813" indent="52388" algn="l" rtl="0" fontAlgn="base" latinLnBrk="1">
      <a:spcBef>
        <a:spcPct val="0"/>
      </a:spcBef>
      <a:spcAft>
        <a:spcPct val="0"/>
      </a:spcAft>
      <a:defRPr b="1" kern="1200">
        <a:solidFill>
          <a:schemeClr val="bg1"/>
        </a:solidFill>
        <a:latin typeface="HY헤드라인M" pitchFamily="18" charset="-127"/>
        <a:ea typeface="굴림" charset="-127"/>
        <a:cs typeface="+mn-cs"/>
      </a:defRPr>
    </a:lvl2pPr>
    <a:lvl3pPr marL="809625" indent="104775" algn="l" rtl="0" fontAlgn="base" latinLnBrk="1">
      <a:spcBef>
        <a:spcPct val="0"/>
      </a:spcBef>
      <a:spcAft>
        <a:spcPct val="0"/>
      </a:spcAft>
      <a:defRPr b="1" kern="1200">
        <a:solidFill>
          <a:schemeClr val="bg1"/>
        </a:solidFill>
        <a:latin typeface="HY헤드라인M" pitchFamily="18" charset="-127"/>
        <a:ea typeface="굴림" charset="-127"/>
        <a:cs typeface="+mn-cs"/>
      </a:defRPr>
    </a:lvl3pPr>
    <a:lvl4pPr marL="1214438" indent="157163" algn="l" rtl="0" fontAlgn="base" latinLnBrk="1">
      <a:spcBef>
        <a:spcPct val="0"/>
      </a:spcBef>
      <a:spcAft>
        <a:spcPct val="0"/>
      </a:spcAft>
      <a:defRPr b="1" kern="1200">
        <a:solidFill>
          <a:schemeClr val="bg1"/>
        </a:solidFill>
        <a:latin typeface="HY헤드라인M" pitchFamily="18" charset="-127"/>
        <a:ea typeface="굴림" charset="-127"/>
        <a:cs typeface="+mn-cs"/>
      </a:defRPr>
    </a:lvl4pPr>
    <a:lvl5pPr marL="1619250" indent="209550" algn="l" rtl="0" fontAlgn="base" latinLnBrk="1">
      <a:spcBef>
        <a:spcPct val="0"/>
      </a:spcBef>
      <a:spcAft>
        <a:spcPct val="0"/>
      </a:spcAft>
      <a:defRPr b="1" kern="1200">
        <a:solidFill>
          <a:schemeClr val="bg1"/>
        </a:solidFill>
        <a:latin typeface="HY헤드라인M" pitchFamily="18" charset="-127"/>
        <a:ea typeface="굴림" charset="-127"/>
        <a:cs typeface="+mn-cs"/>
      </a:defRPr>
    </a:lvl5pPr>
    <a:lvl6pPr marL="2286000" algn="l" defTabSz="914400" rtl="0" eaLnBrk="1" latinLnBrk="1" hangingPunct="1">
      <a:defRPr b="1" kern="1200">
        <a:solidFill>
          <a:schemeClr val="bg1"/>
        </a:solidFill>
        <a:latin typeface="HY헤드라인M" pitchFamily="18" charset="-127"/>
        <a:ea typeface="굴림" charset="-127"/>
        <a:cs typeface="+mn-cs"/>
      </a:defRPr>
    </a:lvl6pPr>
    <a:lvl7pPr marL="2743200" algn="l" defTabSz="914400" rtl="0" eaLnBrk="1" latinLnBrk="1" hangingPunct="1">
      <a:defRPr b="1" kern="1200">
        <a:solidFill>
          <a:schemeClr val="bg1"/>
        </a:solidFill>
        <a:latin typeface="HY헤드라인M" pitchFamily="18" charset="-127"/>
        <a:ea typeface="굴림" charset="-127"/>
        <a:cs typeface="+mn-cs"/>
      </a:defRPr>
    </a:lvl7pPr>
    <a:lvl8pPr marL="3200400" algn="l" defTabSz="914400" rtl="0" eaLnBrk="1" latinLnBrk="1" hangingPunct="1">
      <a:defRPr b="1" kern="1200">
        <a:solidFill>
          <a:schemeClr val="bg1"/>
        </a:solidFill>
        <a:latin typeface="HY헤드라인M" pitchFamily="18" charset="-127"/>
        <a:ea typeface="굴림" charset="-127"/>
        <a:cs typeface="+mn-cs"/>
      </a:defRPr>
    </a:lvl8pPr>
    <a:lvl9pPr marL="3657600" algn="l" defTabSz="914400" rtl="0" eaLnBrk="1" latinLnBrk="1" hangingPunct="1">
      <a:defRPr b="1" kern="1200">
        <a:solidFill>
          <a:schemeClr val="bg1"/>
        </a:solidFill>
        <a:latin typeface="HY헤드라인M" pitchFamily="18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준희 교무팀(직원)" initials="이교" lastIdx="2" clrIdx="0">
    <p:extLst>
      <p:ext uri="{19B8F6BF-5375-455C-9EA6-DF929625EA0E}">
        <p15:presenceInfo xmlns:p15="http://schemas.microsoft.com/office/powerpoint/2012/main" userId="S::juniya@kau.ac.kr::82e84c57-0d2b-49c2-908f-9fc170dd33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111111"/>
    <a:srgbClr val="F9F9A9"/>
    <a:srgbClr val="D9D9D9"/>
    <a:srgbClr val="E9F1F7"/>
    <a:srgbClr val="898989"/>
    <a:srgbClr val="646464"/>
    <a:srgbClr val="AEAEAE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261" autoAdjust="0"/>
  </p:normalViewPr>
  <p:slideViewPr>
    <p:cSldViewPr snapToGrid="0">
      <p:cViewPr varScale="1">
        <p:scale>
          <a:sx n="112" d="100"/>
          <a:sy n="112" d="100"/>
        </p:scale>
        <p:origin x="14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4002" y="-96"/>
      </p:cViewPr>
      <p:guideLst>
        <p:guide orient="horz" pos="3131"/>
        <p:guide pos="2144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2379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" y="10"/>
            <a:ext cx="2946203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0" tIns="45447" rIns="90890" bIns="45447" numCol="1" anchor="t" anchorCtr="0" compatLnSpc="1">
            <a:prstTxWarp prst="textNoShape">
              <a:avLst/>
            </a:prstTxWarp>
          </a:bodyPr>
          <a:lstStyle>
            <a:lvl1pPr defTabSz="909385" latinLnBrk="0">
              <a:defRPr sz="1300" b="0">
                <a:solidFill>
                  <a:schemeClr val="tx1"/>
                </a:solidFill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87" y="10"/>
            <a:ext cx="2946202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0" tIns="45447" rIns="90890" bIns="45447" numCol="1" anchor="t" anchorCtr="0" compatLnSpc="1">
            <a:prstTxWarp prst="textNoShape">
              <a:avLst/>
            </a:prstTxWarp>
          </a:bodyPr>
          <a:lstStyle>
            <a:lvl1pPr algn="r" defTabSz="909385" latinLnBrk="0">
              <a:defRPr sz="1300" b="0">
                <a:solidFill>
                  <a:schemeClr val="tx1"/>
                </a:solidFill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7288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26" y="4717412"/>
            <a:ext cx="5439227" cy="446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0" tIns="45447" rIns="90890" bIns="454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" y="9427715"/>
            <a:ext cx="2946203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0" tIns="45447" rIns="90890" bIns="45447" numCol="1" anchor="b" anchorCtr="0" compatLnSpc="1">
            <a:prstTxWarp prst="textNoShape">
              <a:avLst/>
            </a:prstTxWarp>
          </a:bodyPr>
          <a:lstStyle>
            <a:lvl1pPr defTabSz="909385" latinLnBrk="0">
              <a:defRPr sz="1300" b="0">
                <a:solidFill>
                  <a:schemeClr val="tx1"/>
                </a:solidFill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87" y="9427715"/>
            <a:ext cx="2946202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0" tIns="45447" rIns="90890" bIns="45447" numCol="1" anchor="b" anchorCtr="0" compatLnSpc="1">
            <a:prstTxWarp prst="textNoShape">
              <a:avLst/>
            </a:prstTxWarp>
          </a:bodyPr>
          <a:lstStyle>
            <a:lvl1pPr algn="r" defTabSz="909385" latinLnBrk="0">
              <a:defRPr sz="1300" b="0">
                <a:solidFill>
                  <a:schemeClr val="tx1"/>
                </a:solidFill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fld id="{5BAD12FB-B177-4CA6-8EA7-2F5B765F0773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6533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048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80962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2144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6192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025974" algn="l" defTabSz="810389" rtl="0" eaLnBrk="1" latinLnBrk="1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31168" algn="l" defTabSz="810389" rtl="0" eaLnBrk="1" latinLnBrk="1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36363" algn="l" defTabSz="810389" rtl="0" eaLnBrk="1" latinLnBrk="1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41557" algn="l" defTabSz="810389" rtl="0" eaLnBrk="1" latinLnBrk="1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27660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HY헤드라인M" pitchFamily="18" charset="-127"/>
              </a:defRPr>
            </a:lvl1pPr>
          </a:lstStyle>
          <a:p>
            <a:pPr>
              <a:defRPr/>
            </a:pPr>
            <a:fld id="{1640F622-E942-4F63-B5A7-FC12B03F27E3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776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87450" y="404822"/>
            <a:ext cx="7632700" cy="7207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11192" y="1628783"/>
            <a:ext cx="8137525" cy="4695826"/>
          </a:xfrm>
        </p:spPr>
        <p:txBody>
          <a:bodyPr/>
          <a:lstStyle/>
          <a:p>
            <a:pPr lvl="0"/>
            <a:r>
              <a:rPr lang="ko-KR" altLang="en-US" noProof="0"/>
              <a:t>표를 추가하려면 아이콘을 클릭하십시오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0"/>
          </p:nvPr>
        </p:nvSpPr>
        <p:spPr>
          <a:xfrm>
            <a:off x="3232154" y="6546505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00462" y="6606738"/>
            <a:ext cx="520477" cy="236584"/>
          </a:xfrm>
          <a:prstGeom prst="rect">
            <a:avLst/>
          </a:prstGeom>
        </p:spPr>
        <p:txBody>
          <a:bodyPr/>
          <a:lstStyle>
            <a:lvl1pPr algn="ctr">
              <a:defRPr sz="1200" b="1" i="1">
                <a:solidFill>
                  <a:srgbClr val="0000FF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27A16A-A268-4FFD-8E57-42C75896962A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411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제목 슬라이드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6"/>
          <p:cNvSpPr>
            <a:spLocks noChangeArrowheads="1"/>
          </p:cNvSpPr>
          <p:nvPr userDrawn="1"/>
        </p:nvSpPr>
        <p:spPr bwMode="gray">
          <a:xfrm>
            <a:off x="0" y="1928815"/>
            <a:ext cx="9144000" cy="1932233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lIns="81037" tIns="40519" rIns="81037" bIns="40519" anchor="ctr"/>
          <a:lstStyle/>
          <a:p>
            <a:pPr>
              <a:defRPr/>
            </a:pPr>
            <a:endParaRPr lang="ko-KR" altLang="en-US">
              <a:ea typeface="HY헤드라인M" pitchFamily="18" charset="-127"/>
            </a:endParaRPr>
          </a:p>
        </p:txBody>
      </p:sp>
      <p:sp>
        <p:nvSpPr>
          <p:cNvPr id="4" name="Rectangle 33"/>
          <p:cNvSpPr>
            <a:spLocks noChangeArrowheads="1"/>
          </p:cNvSpPr>
          <p:nvPr userDrawn="1"/>
        </p:nvSpPr>
        <p:spPr bwMode="gray">
          <a:xfrm>
            <a:off x="0" y="6616701"/>
            <a:ext cx="9144000" cy="2413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lIns="95073" tIns="47536" rIns="95073" bIns="47536" anchor="ctr"/>
          <a:lstStyle/>
          <a:p>
            <a:pPr>
              <a:defRPr/>
            </a:pPr>
            <a:endParaRPr lang="ko-KR" altLang="en-US">
              <a:ea typeface="HY헤드라인M" pitchFamily="18" charset="-127"/>
            </a:endParaRPr>
          </a:p>
        </p:txBody>
      </p:sp>
      <p:sp>
        <p:nvSpPr>
          <p:cNvPr id="5" name="Rectangle 33"/>
          <p:cNvSpPr>
            <a:spLocks noChangeArrowheads="1"/>
          </p:cNvSpPr>
          <p:nvPr userDrawn="1"/>
        </p:nvSpPr>
        <p:spPr bwMode="gray">
          <a:xfrm>
            <a:off x="0" y="0"/>
            <a:ext cx="9144000" cy="2413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lIns="95073" tIns="47536" rIns="95073" bIns="47536" anchor="ctr"/>
          <a:lstStyle/>
          <a:p>
            <a:pPr>
              <a:defRPr/>
            </a:pPr>
            <a:endParaRPr lang="ko-KR" altLang="en-US">
              <a:ea typeface="HY헤드라인M" pitchFamily="18" charset="-127"/>
            </a:endParaRPr>
          </a:p>
        </p:txBody>
      </p:sp>
      <p:sp>
        <p:nvSpPr>
          <p:cNvPr id="1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539750" y="2214558"/>
            <a:ext cx="8153400" cy="814387"/>
          </a:xfrm>
        </p:spPr>
        <p:txBody>
          <a:bodyPr/>
          <a:lstStyle>
            <a:lvl1pPr algn="ctr">
              <a:defRPr sz="37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530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제목 슬라이드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3"/>
          <p:cNvSpPr>
            <a:spLocks noChangeArrowheads="1"/>
          </p:cNvSpPr>
          <p:nvPr userDrawn="1"/>
        </p:nvSpPr>
        <p:spPr bwMode="gray">
          <a:xfrm>
            <a:off x="0" y="6616700"/>
            <a:ext cx="9144000" cy="2413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5073" tIns="47536" rIns="95073" bIns="47536" anchor="ctr"/>
          <a:lstStyle/>
          <a:p>
            <a:pPr>
              <a:defRPr/>
            </a:pPr>
            <a:endParaRPr lang="ko-KR" altLang="en-US">
              <a:ea typeface="HY헤드라인M" pitchFamily="18" charset="-127"/>
            </a:endParaRPr>
          </a:p>
        </p:txBody>
      </p:sp>
      <p:sp>
        <p:nvSpPr>
          <p:cNvPr id="4" name="Rectangle 33"/>
          <p:cNvSpPr>
            <a:spLocks noChangeArrowheads="1"/>
          </p:cNvSpPr>
          <p:nvPr userDrawn="1"/>
        </p:nvSpPr>
        <p:spPr bwMode="gray">
          <a:xfrm>
            <a:off x="0" y="0"/>
            <a:ext cx="9144000" cy="2413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5073" tIns="47536" rIns="95073" bIns="47536" anchor="ctr"/>
          <a:lstStyle/>
          <a:p>
            <a:pPr>
              <a:defRPr/>
            </a:pPr>
            <a:endParaRPr lang="ko-KR" altLang="en-US">
              <a:ea typeface="HY헤드라인M" pitchFamily="18" charset="-127"/>
            </a:endParaRPr>
          </a:p>
        </p:txBody>
      </p:sp>
      <p:sp>
        <p:nvSpPr>
          <p:cNvPr id="1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539750" y="2214558"/>
            <a:ext cx="8153400" cy="814387"/>
          </a:xfrm>
        </p:spPr>
        <p:txBody>
          <a:bodyPr/>
          <a:lstStyle>
            <a:lvl1pPr algn="ctr">
              <a:defRPr sz="37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278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1705" y="6621416"/>
            <a:ext cx="405374" cy="2430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ko-KR" altLang="en-US" smtClean="0">
                <a:ea typeface="HY헤드라인M" pitchFamily="18" charset="-127"/>
              </a:defRPr>
            </a:lvl1pPr>
          </a:lstStyle>
          <a:p>
            <a:fld id="{4327A16A-A268-4FFD-8E57-42C75896962A}" type="slidenum">
              <a:rPr lang="en-US" altLang="ko-KR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69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 </a:t>
            </a:r>
            <a:fld id="{94168C04-25CA-413B-B9A2-C632A2292FA0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9348462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ko-KR" altLang="en-US" sz="1000" noProof="1">
              <a:solidFill>
                <a:srgbClr val="000000"/>
              </a:solidFill>
              <a:latin typeface="Arial" charset="0"/>
              <a:ea typeface="HY헤드라인M" pitchFamily="18" charset="-127"/>
            </a:endParaRPr>
          </a:p>
        </p:txBody>
      </p:sp>
      <p:pic>
        <p:nvPicPr>
          <p:cNvPr id="5" name="그림 7" descr="스마트로고(어질인아웃라인).jpg"/>
          <p:cNvPicPr preferRelativeResize="0"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2528888"/>
            <a:ext cx="1744662" cy="174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0" descr="제목 없음-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2532063"/>
            <a:ext cx="2209800" cy="180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4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63600" y="655642"/>
            <a:ext cx="7485063" cy="960437"/>
          </a:xfrm>
        </p:spPr>
        <p:txBody>
          <a:bodyPr anchor="t"/>
          <a:lstStyle>
            <a:lvl1pPr>
              <a:defRPr sz="3200" smtClean="0">
                <a:ea typeface="HY헤드라인M" pitchFamily="18" charset="-127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1755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806452" y="5324475"/>
            <a:ext cx="7510463" cy="8001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 b="0" smtClean="0">
                <a:solidFill>
                  <a:srgbClr val="000000"/>
                </a:solidFill>
                <a:ea typeface="HY헤드라인M" pitchFamily="18" charset="-127"/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 altLang="ko-KR"/>
          </a:p>
        </p:txBody>
      </p:sp>
    </p:spTree>
    <p:extLst>
      <p:ext uri="{BB962C8B-B14F-4D97-AF65-F5344CB8AC3E}">
        <p14:creationId xmlns:p14="http://schemas.microsoft.com/office/powerpoint/2010/main" val="117364414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NUL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4" name="Rectangle 36"/>
          <p:cNvSpPr>
            <a:spLocks noChangeArrowheads="1"/>
          </p:cNvSpPr>
          <p:nvPr/>
        </p:nvSpPr>
        <p:spPr bwMode="gray">
          <a:xfrm>
            <a:off x="0" y="0"/>
            <a:ext cx="9154257" cy="714353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  <a:bevelB w="0" h="0"/>
          </a:sp3d>
        </p:spPr>
        <p:txBody>
          <a:bodyPr wrap="none" lIns="81038" tIns="40520" rIns="81038" bIns="40520" anchor="ctr"/>
          <a:lstStyle/>
          <a:p>
            <a:pPr>
              <a:defRPr/>
            </a:pPr>
            <a:endParaRPr lang="ko-KR" altLang="en-US">
              <a:ea typeface="HY헤드라인M" pitchFamily="18" charset="-127"/>
            </a:endParaRP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gray">
          <a:xfrm>
            <a:off x="0" y="6616701"/>
            <a:ext cx="9144000" cy="2413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lIns="95073" tIns="47536" rIns="95073" bIns="47536" anchor="ctr"/>
          <a:lstStyle/>
          <a:p>
            <a:pPr>
              <a:defRPr/>
            </a:pPr>
            <a:endParaRPr lang="ko-KR" altLang="en-US">
              <a:ea typeface="HY헤드라인M" pitchFamily="18" charset="-127"/>
            </a:endParaRPr>
          </a:p>
        </p:txBody>
      </p:sp>
      <p:sp>
        <p:nvSpPr>
          <p:cNvPr id="1032" name="Rectangle 21"/>
          <p:cNvSpPr>
            <a:spLocks noGrp="1" noChangeArrowheads="1"/>
          </p:cNvSpPr>
          <p:nvPr>
            <p:ph type="title"/>
          </p:nvPr>
        </p:nvSpPr>
        <p:spPr bwMode="gray">
          <a:xfrm>
            <a:off x="0" y="71438"/>
            <a:ext cx="7632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073" tIns="47536" rIns="95073" bIns="475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  <a:endParaRPr lang="en-US" altLang="ko-KR"/>
          </a:p>
        </p:txBody>
      </p:sp>
      <p:sp>
        <p:nvSpPr>
          <p:cNvPr id="1033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28775"/>
            <a:ext cx="8137525" cy="46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073" tIns="47536" rIns="95073" bIns="475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3" tIns="47536" rIns="95073" bIns="4753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7" r:id="rId5"/>
  </p:sldLayoutIdLst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Verdana" pitchFamily="34" charset="0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Verdana" pitchFamily="34" charset="0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Verdana" pitchFamily="34" charset="0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Verdana" pitchFamily="34" charset="0"/>
        </a:defRPr>
      </a:lvl5pPr>
      <a:lvl6pPr marL="475366" algn="r" rtl="0" eaLnBrk="1" fontAlgn="base" latinLnBrk="1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Verdana" pitchFamily="34" charset="0"/>
        </a:defRPr>
      </a:lvl6pPr>
      <a:lvl7pPr marL="950730" algn="r" rtl="0" eaLnBrk="1" fontAlgn="base" latinLnBrk="1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Verdana" pitchFamily="34" charset="0"/>
        </a:defRPr>
      </a:lvl7pPr>
      <a:lvl8pPr marL="1426097" algn="r" rtl="0" eaLnBrk="1" fontAlgn="base" latinLnBrk="1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Verdana" pitchFamily="34" charset="0"/>
        </a:defRPr>
      </a:lvl8pPr>
      <a:lvl9pPr marL="1901461" algn="r" rtl="0" eaLnBrk="1" fontAlgn="base" latinLnBrk="1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Verdana" pitchFamily="34" charset="0"/>
        </a:defRPr>
      </a:lvl9pPr>
    </p:titleStyle>
    <p:bodyStyle>
      <a:lvl1pPr marL="355600" indent="-355600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§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95275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 sz="2500">
          <a:solidFill>
            <a:schemeClr val="tx2"/>
          </a:solidFill>
          <a:latin typeface="+mn-lt"/>
        </a:defRPr>
      </a:lvl2pPr>
      <a:lvl3pPr marL="1185863" indent="-234950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500">
          <a:solidFill>
            <a:schemeClr val="tx2"/>
          </a:solidFill>
          <a:latin typeface="+mn-lt"/>
        </a:defRPr>
      </a:lvl3pPr>
      <a:lvl4pPr marL="1662113" indent="-234950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Arial" charset="0"/>
        <a:buChar char="–"/>
        <a:defRPr sz="2000">
          <a:solidFill>
            <a:schemeClr val="tx2"/>
          </a:solidFill>
          <a:latin typeface="+mn-lt"/>
        </a:defRPr>
      </a:lvl4pPr>
      <a:lvl5pPr marL="2138363" indent="-234950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614510" indent="-237683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6pPr>
      <a:lvl7pPr marL="3089874" indent="-237683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7pPr>
      <a:lvl8pPr marL="3565240" indent="-237683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8pPr>
      <a:lvl9pPr marL="4040606" indent="-237683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9pPr>
    </p:bodyStyle>
    <p:otherStyle>
      <a:defPPr>
        <a:defRPr lang="ko-KR"/>
      </a:defPPr>
      <a:lvl1pPr marL="0" algn="l" defTabSz="95073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5366" algn="l" defTabSz="95073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0730" algn="l" defTabSz="95073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6097" algn="l" defTabSz="95073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1461" algn="l" defTabSz="95073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827" algn="l" defTabSz="95073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2192" algn="l" defTabSz="95073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27556" algn="l" defTabSz="95073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02923" algn="l" defTabSz="95073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ko-KR" altLang="en-US" sz="1000" noProof="1">
              <a:solidFill>
                <a:srgbClr val="000000"/>
              </a:solidFill>
              <a:latin typeface="Arial" charset="0"/>
              <a:ea typeface="HY헤드라인M" pitchFamily="18" charset="-127"/>
            </a:endParaRPr>
          </a:p>
        </p:txBody>
      </p: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19063"/>
            <a:ext cx="85598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ko-KR"/>
              <a:t>Klicken Sie, um das Titelformat zu bearbeiten</a:t>
            </a:r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5230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FFFFFF"/>
                </a:solidFill>
                <a:latin typeface="Arial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de-DE" altLang="ko-KR"/>
          </a:p>
        </p:txBody>
      </p:sp>
      <p:sp>
        <p:nvSpPr>
          <p:cNvPr id="2053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214438"/>
            <a:ext cx="8524875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ko-KR"/>
              <a:t>Klicken Sie, um die Formate des Vorlagentextes zu bearbeiten</a:t>
            </a:r>
          </a:p>
          <a:p>
            <a:pPr lvl="1"/>
            <a:r>
              <a:rPr lang="de-DE" altLang="ko-KR"/>
              <a:t>Zweite Ebene</a:t>
            </a:r>
          </a:p>
          <a:p>
            <a:pPr lvl="2"/>
            <a:r>
              <a:rPr lang="de-DE" altLang="ko-KR"/>
              <a:t>Dritte Ebene</a:t>
            </a:r>
          </a:p>
          <a:p>
            <a:pPr lvl="3"/>
            <a:r>
              <a:rPr lang="de-DE" altLang="ko-KR"/>
              <a:t>Vierte Ebene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5675" y="6581775"/>
            <a:ext cx="21336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300" b="1">
                <a:solidFill>
                  <a:srgbClr val="000000"/>
                </a:solidFill>
                <a:latin typeface="Arial" charset="0"/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63A24ED4-C0BE-42C9-87E7-D0CCA0B11EC3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6" r:id="rId2"/>
  </p:sldLayoutIdLst>
  <p:transition spd="med"/>
  <p:hf hdr="0" ft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Y견고딕" pitchFamily="18" charset="-127"/>
          <a:ea typeface="HY견고딕" pitchFamily="18" charset="-127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Y견고딕" pitchFamily="18" charset="-127"/>
          <a:ea typeface="HY견고딕" pitchFamily="18" charset="-127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Y견고딕" pitchFamily="18" charset="-127"/>
          <a:ea typeface="HY견고딕" pitchFamily="18" charset="-127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Y견고딕" pitchFamily="18" charset="-127"/>
          <a:ea typeface="HY견고딕" pitchFamily="18" charset="-127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Y견고딕" pitchFamily="18" charset="-127"/>
          <a:ea typeface="HY견고딕" pitchFamily="18" charset="-127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2800"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1600">
          <a:solidFill>
            <a:schemeClr val="tx1"/>
          </a:solidFill>
          <a:latin typeface="+mn-lt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1600">
          <a:solidFill>
            <a:schemeClr val="tx1"/>
          </a:solidFill>
          <a:latin typeface="+mn-lt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15081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6pPr>
      <a:lvl7pPr marL="19653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7pPr>
      <a:lvl8pPr marL="24225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8pPr>
      <a:lvl9pPr marL="28797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81"/>
          <p:cNvSpPr>
            <a:spLocks noChangeArrowheads="1"/>
          </p:cNvSpPr>
          <p:nvPr/>
        </p:nvSpPr>
        <p:spPr bwMode="auto">
          <a:xfrm>
            <a:off x="52994" y="0"/>
            <a:ext cx="8174038" cy="693738"/>
          </a:xfrm>
          <a:prstGeom prst="roundRect">
            <a:avLst>
              <a:gd name="adj" fmla="val 0"/>
            </a:avLst>
          </a:prstGeom>
          <a:noFill/>
          <a:ln w="76200">
            <a:noFill/>
            <a:round/>
            <a:headEnd/>
            <a:tailEnd/>
          </a:ln>
          <a:effectLst/>
        </p:spPr>
        <p:txBody>
          <a:bodyPr wrap="none" lIns="81037" tIns="40519" rIns="81037" bIns="40519" anchor="ctr"/>
          <a:lstStyle/>
          <a:p>
            <a:pPr eaLnBrk="0" latinLnBrk="0" hangingPunct="0">
              <a:defRPr/>
            </a:pPr>
            <a:r>
              <a:rPr lang="ko-KR" altLang="en-US" sz="2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마이크로 디그리 요건 및 운영계획</a:t>
            </a:r>
            <a:endParaRPr lang="ko-KR" altLang="en-US" sz="22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Y헤드라인M" panose="0203060000010101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53650" y="907407"/>
            <a:ext cx="3994402" cy="357424"/>
          </a:xfrm>
          <a:prstGeom prst="rect">
            <a:avLst/>
          </a:prstGeom>
          <a:gradFill>
            <a:gsLst>
              <a:gs pos="0">
                <a:srgbClr val="0070C0">
                  <a:alpha val="0"/>
                </a:srgbClr>
              </a:gs>
              <a:gs pos="0">
                <a:srgbClr val="0070C0"/>
              </a:gs>
            </a:gsLst>
            <a:lin ang="10800000" scaled="0"/>
          </a:gradFill>
          <a:ln w="15875" cap="rnd" cmpd="sng" algn="ctr">
            <a:noFill/>
            <a:prstDash val="solid"/>
            <a:miter lim="800000"/>
            <a:tailEnd type="triangle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  마이크로 디그리</a:t>
            </a:r>
            <a:r>
              <a:rPr lang="ko-KR" altLang="en-US" sz="1600" b="0" kern="0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란</a:t>
            </a:r>
            <a:r>
              <a:rPr lang="en-US" altLang="ko-KR" sz="1600" b="0" kern="0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kumimoji="0" lang="ko-KR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0" name="Picture 14" descr="C:\Users\mono\Desktop\WORK\466_2012. 02. 10_중소기업청_청장강의 파워포인트\Untitled-1.png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FFFFFF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76" y="1028821"/>
            <a:ext cx="149101" cy="137773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직사각형 11"/>
          <p:cNvSpPr/>
          <p:nvPr/>
        </p:nvSpPr>
        <p:spPr>
          <a:xfrm>
            <a:off x="153649" y="907406"/>
            <a:ext cx="8690194" cy="5288299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직사각형 13">
            <a:hlinkClick r:id="" action="ppaction://noaction"/>
          </p:cNvPr>
          <p:cNvSpPr/>
          <p:nvPr/>
        </p:nvSpPr>
        <p:spPr>
          <a:xfrm>
            <a:off x="385176" y="1295053"/>
            <a:ext cx="7553479" cy="488714"/>
          </a:xfrm>
          <a:prstGeom prst="rect">
            <a:avLst/>
          </a:prstGeom>
          <a:noFill/>
          <a:ln w="9525" cap="rnd" cmpd="sng" algn="ctr">
            <a:noFill/>
            <a:prstDash val="sysDash"/>
            <a:miter lim="800000"/>
            <a:tailEnd type="triangle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복수전공</a:t>
            </a: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부전공</a:t>
            </a: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융합전공 대비 낮은 이수요건</a:t>
            </a: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(12</a:t>
            </a:r>
            <a:r>
              <a:rPr lang="ko-KR" altLang="en-US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학점 기본</a:t>
            </a: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9</a:t>
            </a:r>
            <a:r>
              <a:rPr lang="ko-KR" altLang="en-US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학점 가능</a:t>
            </a: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kumimoji="0" lang="ko-KR" alt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" name="직사각형 16">
            <a:hlinkClick r:id="" action="ppaction://noaction"/>
          </p:cNvPr>
          <p:cNvSpPr/>
          <p:nvPr/>
        </p:nvSpPr>
        <p:spPr>
          <a:xfrm>
            <a:off x="385176" y="1601594"/>
            <a:ext cx="7841856" cy="488714"/>
          </a:xfrm>
          <a:prstGeom prst="rect">
            <a:avLst/>
          </a:prstGeom>
          <a:noFill/>
          <a:ln w="9525" cap="rnd" cmpd="sng" algn="ctr">
            <a:noFill/>
            <a:prstDash val="sysDash"/>
            <a:miter lim="800000"/>
            <a:tailEnd type="triangle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특정전공의 </a:t>
            </a: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Core</a:t>
            </a:r>
            <a:r>
              <a:rPr lang="ko-KR" altLang="en-US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에 해당하는 과목을 이수하여 단기간에 관련 분야 지식습득 </a:t>
            </a:r>
            <a:endParaRPr kumimoji="0" lang="ko-KR" alt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직사각형 18">
            <a:hlinkClick r:id="" action="ppaction://noaction"/>
          </p:cNvPr>
          <p:cNvSpPr/>
          <p:nvPr/>
        </p:nvSpPr>
        <p:spPr>
          <a:xfrm>
            <a:off x="385176" y="1944500"/>
            <a:ext cx="7841856" cy="488714"/>
          </a:xfrm>
          <a:prstGeom prst="rect">
            <a:avLst/>
          </a:prstGeom>
          <a:noFill/>
          <a:ln w="9525" cap="rnd" cmpd="sng" algn="ctr">
            <a:noFill/>
            <a:prstDash val="sysDash"/>
            <a:miter lim="800000"/>
            <a:tailEnd type="triangle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 전공에 해당하는 마이크로 디그리도 선택가능하며</a:t>
            </a: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총 </a:t>
            </a: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개까지 이수가능 </a:t>
            </a:r>
            <a:endParaRPr kumimoji="0" lang="ko-KR" alt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직사각형 22">
            <a:hlinkClick r:id="" action="ppaction://noaction"/>
          </p:cNvPr>
          <p:cNvSpPr/>
          <p:nvPr/>
        </p:nvSpPr>
        <p:spPr>
          <a:xfrm>
            <a:off x="886622" y="3105164"/>
            <a:ext cx="7841856" cy="488714"/>
          </a:xfrm>
          <a:prstGeom prst="rect">
            <a:avLst/>
          </a:prstGeom>
          <a:noFill/>
          <a:ln w="9525" cap="rnd" cmpd="sng" algn="ctr">
            <a:noFill/>
            <a:prstDash val="sysDash"/>
            <a:miter lim="800000"/>
            <a:tailEnd type="triangle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성신여대 등 교류대학과의 마이크로 디그리 공유예정</a:t>
            </a:r>
            <a:endParaRPr kumimoji="0" lang="ko-KR" alt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5081"/>
              </p:ext>
            </p:extLst>
          </p:nvPr>
        </p:nvGraphicFramePr>
        <p:xfrm>
          <a:off x="487454" y="2814498"/>
          <a:ext cx="7754326" cy="25738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4875">
                  <a:extLst>
                    <a:ext uri="{9D8B030D-6E8A-4147-A177-3AD203B41FA5}">
                      <a16:colId xmlns:a16="http://schemas.microsoft.com/office/drawing/2014/main" val="2071269761"/>
                    </a:ext>
                  </a:extLst>
                </a:gridCol>
                <a:gridCol w="6079451">
                  <a:extLst>
                    <a:ext uri="{9D8B030D-6E8A-4147-A177-3AD203B41FA5}">
                      <a16:colId xmlns:a16="http://schemas.microsoft.com/office/drawing/2014/main" val="2890496572"/>
                    </a:ext>
                  </a:extLst>
                </a:gridCol>
              </a:tblGrid>
              <a:tr h="3269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/>
                        <a:t>주관학부</a:t>
                      </a:r>
                      <a:r>
                        <a:rPr lang="en-US" altLang="ko-KR" sz="1400"/>
                        <a:t>(</a:t>
                      </a:r>
                      <a:r>
                        <a:rPr lang="ko-KR" altLang="en-US" sz="1400"/>
                        <a:t>과</a:t>
                      </a:r>
                      <a:r>
                        <a:rPr lang="en-US" altLang="ko-KR" sz="1400"/>
                        <a:t>)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/>
                        <a:t>프로그램 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673473"/>
                  </a:ext>
                </a:extLst>
              </a:tr>
              <a:tr h="44938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ko-KR" altLang="en-US" sz="1100" b="0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소프트웨어</a:t>
                      </a:r>
                      <a:endParaRPr lang="en-US" altLang="ko-KR" sz="1100" b="0" baseline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AI 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마이크로 디그리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 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데이터사이언스 마이크로 디그리</a:t>
                      </a:r>
                      <a:endParaRPr lang="en-US" altLang="ko-KR" sz="1100" b="0" u="none" baseline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558620"/>
                  </a:ext>
                </a:extLst>
              </a:tr>
              <a:tr h="44938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US" altLang="ko-KR" sz="1100" b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AI</a:t>
                      </a:r>
                      <a:r>
                        <a:rPr lang="ko-KR" altLang="en-US" sz="1100" b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자율주행시스템</a:t>
                      </a:r>
                      <a:endParaRPr lang="ko-KR" altLang="en-US" sz="11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자율주행 마이크로 디그리</a:t>
                      </a:r>
                      <a:endParaRPr lang="en-US" altLang="ko-KR" sz="1100" b="0" u="none" baseline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773865"/>
                  </a:ext>
                </a:extLst>
              </a:tr>
              <a:tr h="44938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ko-KR" altLang="en-US" sz="1100" b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항공교통물류학부</a:t>
                      </a:r>
                      <a:endParaRPr lang="ko-KR" altLang="en-US" sz="11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DNA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물류 마이크로 디그리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 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글로벌 물류 마이크로 디그리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스마트 물류 마이크로 디그리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384145"/>
                  </a:ext>
                </a:extLst>
              </a:tr>
              <a:tr h="44938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ko-KR" altLang="en-US" sz="1100" b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경영</a:t>
                      </a:r>
                      <a:endParaRPr lang="ko-KR" altLang="en-US" sz="11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Techno Business 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마이크로디그리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 Data Analysis 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마이크로디그리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 </a:t>
                      </a:r>
                    </a:p>
                    <a:p>
                      <a:pPr marL="285750" indent="-285750" latinLnBrk="1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Aviation Management 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마이크로디그리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 AI〮Big Data Business  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마이크로디그리 </a:t>
                      </a:r>
                      <a:endParaRPr lang="en-US" altLang="ko-KR" sz="1100" b="0" u="none" baseline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922376"/>
                  </a:ext>
                </a:extLst>
              </a:tr>
              <a:tr h="44938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ko-KR" altLang="en-US" sz="1100" b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차세대융합사업단</a:t>
                      </a:r>
                      <a:endParaRPr lang="en-US" altLang="ko-KR" sz="1100" b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차세대 융합 초급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/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중급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/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고급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하드웨어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)/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고급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(AI)/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고급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(SW)/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고급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네트워크</a:t>
                      </a:r>
                      <a:r>
                        <a:rPr lang="en-US" altLang="ko-KR" sz="1100" b="0" u="none" baseline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en-US" altLang="ko-KR" sz="1100" b="0" u="none" baseline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185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84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81"/>
          <p:cNvSpPr>
            <a:spLocks noChangeArrowheads="1"/>
          </p:cNvSpPr>
          <p:nvPr/>
        </p:nvSpPr>
        <p:spPr bwMode="auto">
          <a:xfrm>
            <a:off x="52994" y="0"/>
            <a:ext cx="8174038" cy="693738"/>
          </a:xfrm>
          <a:prstGeom prst="roundRect">
            <a:avLst>
              <a:gd name="adj" fmla="val 0"/>
            </a:avLst>
          </a:prstGeom>
          <a:noFill/>
          <a:ln w="76200">
            <a:noFill/>
            <a:round/>
            <a:headEnd/>
            <a:tailEnd/>
          </a:ln>
          <a:effectLst/>
        </p:spPr>
        <p:txBody>
          <a:bodyPr wrap="none" lIns="81037" tIns="40519" rIns="81037" bIns="40519" anchor="ctr"/>
          <a:lstStyle/>
          <a:p>
            <a:pPr eaLnBrk="0" latinLnBrk="0" hangingPunct="0">
              <a:defRPr/>
            </a:pPr>
            <a:r>
              <a:rPr lang="ko-KR" altLang="en-US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마이크로디그리</a:t>
            </a:r>
            <a:r>
              <a:rPr lang="en-US" altLang="ko-KR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(AI</a:t>
            </a:r>
            <a:r>
              <a:rPr lang="ko-KR" altLang="en-US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마이크로 디그리</a:t>
            </a:r>
            <a:r>
              <a:rPr lang="en-US" altLang="ko-KR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)</a:t>
            </a:r>
            <a:endParaRPr lang="ko-KR" altLang="en-US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Y헤드라인M" panose="02030600000101010101" pitchFamily="18" charset="-127"/>
            </a:endParaRPr>
          </a:p>
        </p:txBody>
      </p:sp>
      <p:pic>
        <p:nvPicPr>
          <p:cNvPr id="7" name="그림 6"/>
          <p:cNvPicPr>
            <a:picLocks noChangeAspect="1" noChangeArrowheads="1"/>
            <a:extLst>
              <a:ext uri="{84589F7E-364E-4C9E-8A38-B11213B215E9}">
                <a14:cameraTool xmlns:a14="http://schemas.microsoft.com/office/drawing/2010/main" cellRange="$B$4:$H$12"/>
              </a:ext>
            </a:extLst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3902" y="1556107"/>
            <a:ext cx="7886700" cy="40342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9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278627" y="2374490"/>
            <a:ext cx="619432" cy="103240"/>
          </a:xfrm>
          <a:solidFill>
            <a:srgbClr val="FFFFFF"/>
          </a:solidFill>
        </p:spPr>
        <p:txBody>
          <a:bodyPr/>
          <a:lstStyle/>
          <a:p>
            <a:r>
              <a:rPr lang="en-US" altLang="ko-KR" sz="1100">
                <a:solidFill>
                  <a:schemeClr val="tx1"/>
                </a:solidFill>
                <a:latin typeface="Bahnschrift SemiCondensed" panose="020B0502040204020203" pitchFamily="34" charset="0"/>
              </a:rPr>
              <a:t>RC7166</a:t>
            </a:r>
            <a:endParaRPr lang="ko-KR" altLang="en-US" sz="1100">
              <a:solidFill>
                <a:schemeClr val="tx1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25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6360C2-71F8-8338-4623-FD228FB527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81">
            <a:extLst>
              <a:ext uri="{FF2B5EF4-FFF2-40B4-BE49-F238E27FC236}">
                <a16:creationId xmlns:a16="http://schemas.microsoft.com/office/drawing/2014/main" id="{CD2C8497-80AE-43F2-0E68-45282653A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4" y="0"/>
            <a:ext cx="8174038" cy="693738"/>
          </a:xfrm>
          <a:prstGeom prst="roundRect">
            <a:avLst>
              <a:gd name="adj" fmla="val 0"/>
            </a:avLst>
          </a:prstGeom>
          <a:noFill/>
          <a:ln w="76200">
            <a:noFill/>
            <a:round/>
            <a:headEnd/>
            <a:tailEnd/>
          </a:ln>
          <a:effectLst/>
        </p:spPr>
        <p:txBody>
          <a:bodyPr wrap="none" lIns="81037" tIns="40519" rIns="81037" bIns="40519" anchor="ctr"/>
          <a:lstStyle/>
          <a:p>
            <a:pPr eaLnBrk="0" latinLnBrk="0" hangingPunct="0">
              <a:defRPr/>
            </a:pPr>
            <a:r>
              <a:rPr lang="ko-KR" altLang="en-US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마이크로디그리</a:t>
            </a:r>
            <a:r>
              <a:rPr lang="en-US" altLang="ko-KR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(</a:t>
            </a:r>
            <a:r>
              <a:rPr lang="ko-KR" altLang="en-US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데이터 사이언스 마이크로 디그리</a:t>
            </a:r>
            <a:r>
              <a:rPr lang="en-US" altLang="ko-KR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)</a:t>
            </a:r>
            <a:endParaRPr lang="ko-KR" altLang="en-US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Y헤드라인M" panose="02030600000101010101" pitchFamily="18" charset="-127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2F7812E8-AE8C-3EE1-F86E-817E36530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154232"/>
              </p:ext>
            </p:extLst>
          </p:nvPr>
        </p:nvGraphicFramePr>
        <p:xfrm>
          <a:off x="296091" y="1281403"/>
          <a:ext cx="8403772" cy="4170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5222">
                  <a:extLst>
                    <a:ext uri="{9D8B030D-6E8A-4147-A177-3AD203B41FA5}">
                      <a16:colId xmlns:a16="http://schemas.microsoft.com/office/drawing/2014/main" val="2782797169"/>
                    </a:ext>
                  </a:extLst>
                </a:gridCol>
                <a:gridCol w="982862">
                  <a:extLst>
                    <a:ext uri="{9D8B030D-6E8A-4147-A177-3AD203B41FA5}">
                      <a16:colId xmlns:a16="http://schemas.microsoft.com/office/drawing/2014/main" val="2577212183"/>
                    </a:ext>
                  </a:extLst>
                </a:gridCol>
                <a:gridCol w="908286">
                  <a:extLst>
                    <a:ext uri="{9D8B030D-6E8A-4147-A177-3AD203B41FA5}">
                      <a16:colId xmlns:a16="http://schemas.microsoft.com/office/drawing/2014/main" val="1358472067"/>
                    </a:ext>
                  </a:extLst>
                </a:gridCol>
                <a:gridCol w="475365">
                  <a:extLst>
                    <a:ext uri="{9D8B030D-6E8A-4147-A177-3AD203B41FA5}">
                      <a16:colId xmlns:a16="http://schemas.microsoft.com/office/drawing/2014/main" val="386804487"/>
                    </a:ext>
                  </a:extLst>
                </a:gridCol>
                <a:gridCol w="1247833">
                  <a:extLst>
                    <a:ext uri="{9D8B030D-6E8A-4147-A177-3AD203B41FA5}">
                      <a16:colId xmlns:a16="http://schemas.microsoft.com/office/drawing/2014/main" val="934907162"/>
                    </a:ext>
                  </a:extLst>
                </a:gridCol>
                <a:gridCol w="3964204">
                  <a:extLst>
                    <a:ext uri="{9D8B030D-6E8A-4147-A177-3AD203B41FA5}">
                      <a16:colId xmlns:a16="http://schemas.microsoft.com/office/drawing/2014/main" val="379019580"/>
                    </a:ext>
                  </a:extLst>
                </a:gridCol>
              </a:tblGrid>
              <a:tr h="36549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구분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과목구성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대체과목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019567"/>
                  </a:ext>
                </a:extLst>
              </a:tr>
              <a:tr h="40090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이수구분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학수코드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학점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과목명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5809405"/>
                  </a:ext>
                </a:extLst>
              </a:tr>
              <a:tr h="735184">
                <a:tc rowSpan="4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데이터</a:t>
                      </a:r>
                      <a:endParaRPr lang="en-US" altLang="ko-KR" sz="12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사이언스</a:t>
                      </a:r>
                      <a:endParaRPr lang="en-US" altLang="ko-KR" sz="12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마이크로</a:t>
                      </a:r>
                      <a:endParaRPr lang="en-US" altLang="ko-KR" sz="12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err="1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디그리</a:t>
                      </a:r>
                      <a:endParaRPr lang="ko-KR" altLang="en-US" sz="12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전공필수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SW4208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AI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입문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데이터베이스기초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소프트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AI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프로그래밍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소프트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자료구조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소프트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알고리즘해석 및 설계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소프트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문제해결기법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소프트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알고리즘기초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융합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AI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프로그래밍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자율주행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AI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입문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자율주행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자료구조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전자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수치해석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전자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1714689"/>
                  </a:ext>
                </a:extLst>
              </a:tr>
              <a:tr h="73338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507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전공필수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SW4345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데이터</a:t>
                      </a:r>
                      <a:endParaRPr lang="en-US" altLang="ko-KR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latinLnBrk="1"/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사이언스 입문</a:t>
                      </a:r>
                      <a:endParaRPr lang="en-US" altLang="ko-KR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데이터애널리틱스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 err="1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항교물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</a:t>
                      </a:r>
                      <a:r>
                        <a:rPr lang="ko-KR" altLang="en-US" sz="1100" dirty="0" err="1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데이터사이언스입문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융합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6772503"/>
                  </a:ext>
                </a:extLst>
              </a:tr>
              <a:tr h="73338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507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전공필수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SW3201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확률통계론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통계분석응용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 err="1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항교물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확률 및 통계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 err="1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스드공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확률과 랜덤변수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자율주행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확률 및 랜덤변수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전자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8141612"/>
                  </a:ext>
                </a:extLst>
              </a:tr>
              <a:tr h="73338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507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전공필수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SW4346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머신러닝</a:t>
                      </a:r>
                      <a:endParaRPr lang="en-US" altLang="ko-KR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latinLnBrk="1"/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입문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물류의사결정론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 err="1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항교물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), </a:t>
                      </a:r>
                      <a:r>
                        <a:rPr lang="ko-KR" altLang="en-US" sz="1100" dirty="0" err="1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빅데이터응용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전자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1344782"/>
                  </a:ext>
                </a:extLst>
              </a:tr>
              <a:tr h="442308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※ 12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학점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(4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과목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이상 </a:t>
                      </a:r>
                      <a:r>
                        <a:rPr lang="ko-KR" altLang="en-US" sz="1100" dirty="0" err="1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이수시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데이터 사이언스 마이크로 </a:t>
                      </a:r>
                      <a:r>
                        <a:rPr lang="ko-KR" altLang="en-US" sz="1100" dirty="0" err="1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디그리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이수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과목별 대체과목 참조</a:t>
                      </a:r>
                      <a:r>
                        <a:rPr lang="en-US" altLang="ko-KR" sz="1100" dirty="0"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endParaRPr lang="ko-KR" altLang="en-US" sz="11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983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71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81"/>
          <p:cNvSpPr>
            <a:spLocks noChangeArrowheads="1"/>
          </p:cNvSpPr>
          <p:nvPr/>
        </p:nvSpPr>
        <p:spPr bwMode="auto">
          <a:xfrm>
            <a:off x="52994" y="0"/>
            <a:ext cx="8174038" cy="693738"/>
          </a:xfrm>
          <a:prstGeom prst="roundRect">
            <a:avLst>
              <a:gd name="adj" fmla="val 0"/>
            </a:avLst>
          </a:prstGeom>
          <a:noFill/>
          <a:ln w="76200">
            <a:noFill/>
            <a:round/>
            <a:headEnd/>
            <a:tailEnd/>
          </a:ln>
          <a:effectLst/>
        </p:spPr>
        <p:txBody>
          <a:bodyPr wrap="none" lIns="81037" tIns="40519" rIns="81037" bIns="40519" anchor="ctr"/>
          <a:lstStyle/>
          <a:p>
            <a:pPr eaLnBrk="0" latinLnBrk="0" hangingPunct="0">
              <a:defRPr/>
            </a:pPr>
            <a:r>
              <a:rPr lang="ko-KR" altLang="en-US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마이크로디그리</a:t>
            </a:r>
            <a:r>
              <a:rPr lang="en-US" altLang="ko-KR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(AI</a:t>
            </a:r>
            <a:r>
              <a:rPr lang="ko-KR" altLang="en-US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자율주행시스템</a:t>
            </a:r>
            <a:r>
              <a:rPr lang="en-US" altLang="ko-KR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)</a:t>
            </a:r>
            <a:endParaRPr lang="ko-KR" altLang="en-US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Y헤드라인M" panose="02030600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91" y="940120"/>
            <a:ext cx="8404958" cy="319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710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81"/>
          <p:cNvSpPr>
            <a:spLocks noChangeArrowheads="1"/>
          </p:cNvSpPr>
          <p:nvPr/>
        </p:nvSpPr>
        <p:spPr bwMode="auto">
          <a:xfrm>
            <a:off x="52994" y="0"/>
            <a:ext cx="8174038" cy="693738"/>
          </a:xfrm>
          <a:prstGeom prst="roundRect">
            <a:avLst>
              <a:gd name="adj" fmla="val 0"/>
            </a:avLst>
          </a:prstGeom>
          <a:noFill/>
          <a:ln w="76200">
            <a:noFill/>
            <a:round/>
            <a:headEnd/>
            <a:tailEnd/>
          </a:ln>
          <a:effectLst/>
        </p:spPr>
        <p:txBody>
          <a:bodyPr wrap="none" lIns="81037" tIns="40519" rIns="81037" bIns="40519" anchor="ctr"/>
          <a:lstStyle/>
          <a:p>
            <a:pPr eaLnBrk="0" latinLnBrk="0" hangingPunct="0">
              <a:defRPr/>
            </a:pPr>
            <a:r>
              <a:rPr lang="ko-KR" altLang="en-US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마이크로디그리</a:t>
            </a:r>
            <a:r>
              <a:rPr lang="en-US" altLang="ko-KR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(</a:t>
            </a:r>
            <a:r>
              <a:rPr lang="ko-KR" altLang="en-US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항공교통물류학부</a:t>
            </a:r>
            <a:r>
              <a:rPr lang="en-US" altLang="ko-KR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)</a:t>
            </a:r>
            <a:endParaRPr lang="ko-KR" altLang="en-US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Y헤드라인M" panose="02030600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579" y="828675"/>
            <a:ext cx="6410325" cy="551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21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81"/>
          <p:cNvSpPr>
            <a:spLocks noChangeArrowheads="1"/>
          </p:cNvSpPr>
          <p:nvPr/>
        </p:nvSpPr>
        <p:spPr bwMode="auto">
          <a:xfrm>
            <a:off x="52994" y="0"/>
            <a:ext cx="8174038" cy="693738"/>
          </a:xfrm>
          <a:prstGeom prst="roundRect">
            <a:avLst>
              <a:gd name="adj" fmla="val 0"/>
            </a:avLst>
          </a:prstGeom>
          <a:noFill/>
          <a:ln w="76200">
            <a:noFill/>
            <a:round/>
            <a:headEnd/>
            <a:tailEnd/>
          </a:ln>
          <a:effectLst/>
        </p:spPr>
        <p:txBody>
          <a:bodyPr wrap="none" lIns="81037" tIns="40519" rIns="81037" bIns="40519" anchor="ctr"/>
          <a:lstStyle/>
          <a:p>
            <a:pPr eaLnBrk="0" latinLnBrk="0" hangingPunct="0">
              <a:defRPr/>
            </a:pPr>
            <a:r>
              <a:rPr lang="ko-KR" altLang="en-US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마이크로디그리</a:t>
            </a:r>
            <a:r>
              <a:rPr lang="en-US" altLang="ko-KR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(</a:t>
            </a:r>
            <a:r>
              <a:rPr lang="ko-KR" altLang="en-US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경영학부</a:t>
            </a:r>
            <a:r>
              <a:rPr lang="en-US" altLang="ko-KR"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/>
                <a:ea typeface="HY헤드라인M"/>
              </a:rPr>
              <a:t>)</a:t>
            </a:r>
            <a:endParaRPr lang="ko-KR" altLang="en-US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Y헤드라인M" panose="02030600000101010101" pitchFamily="18" charset="-127"/>
            </a:endParaRPr>
          </a:p>
        </p:txBody>
      </p:sp>
      <p:sp>
        <p:nvSpPr>
          <p:cNvPr id="4" name="직사각형 3">
            <a:hlinkClick r:id="" action="ppaction://noaction"/>
          </p:cNvPr>
          <p:cNvSpPr/>
          <p:nvPr/>
        </p:nvSpPr>
        <p:spPr>
          <a:xfrm>
            <a:off x="62808" y="6037090"/>
            <a:ext cx="8782090" cy="334881"/>
          </a:xfrm>
          <a:prstGeom prst="rect">
            <a:avLst/>
          </a:prstGeom>
          <a:noFill/>
          <a:ln w="9525" cap="rnd" cmpd="sng" algn="ctr">
            <a:noFill/>
            <a:prstDash val="sysDash"/>
            <a:miter lim="800000"/>
            <a:tailEnd type="triangle"/>
          </a:ln>
          <a:effectLst/>
        </p:spPr>
        <p:txBody>
          <a:bodyPr rtlCol="0" anchor="ctr"/>
          <a:lstStyle/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◎ Techno Business 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마이크로디그리 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경영학부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과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이외의 학생 대상 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총 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학점 이상 이수</a:t>
            </a:r>
            <a:endParaRPr lang="en-US" altLang="ko-KR" sz="1100" b="0" kern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4572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◎ Data Analysis 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마이크로디그리 </a:t>
            </a: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경영학부</a:t>
            </a: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과</a:t>
            </a: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학생 총 </a:t>
            </a: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학점 이상 이수 </a:t>
            </a: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경영학부</a:t>
            </a: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과</a:t>
            </a: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이외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학생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총 </a:t>
            </a: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학점 이상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이수</a:t>
            </a:r>
            <a:endParaRPr lang="en-US" altLang="ko-KR" sz="1100" b="0" kern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4572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◎ </a:t>
            </a: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AI BigData 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Business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마이크로 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디그리</a:t>
            </a: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9</a:t>
            </a:r>
            <a:r>
              <a:rPr lang="ko-KR" altLang="en-US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학점 이상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이수</a:t>
            </a:r>
            <a:endParaRPr lang="en-US" altLang="ko-KR" sz="1100" b="0" kern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4572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◎ Aviation Management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마이크로 디그리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경영학부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과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총 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학점 이상 이수 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경영학부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과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이외 학생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총 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학점 이상 이수</a:t>
            </a:r>
            <a:endParaRPr lang="en-US" altLang="ko-KR" sz="1100" b="0" kern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4572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※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대체과목 인정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현재 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Aviation Managemet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마이크로 디그리 이수 중 학생에 한하여 인정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defTabSz="4572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0" ker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         2025-1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학기부터 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Aviation Management </a:t>
            </a:r>
            <a:r>
              <a:rPr lang="ko-KR" altLang="en-US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마이크로 디그리 과목 이수를 시작할 경우 인정 불가</a:t>
            </a:r>
            <a:r>
              <a:rPr lang="en-US" altLang="ko-KR" sz="1100" b="0" kern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1100" b="0" ker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직사각형 7">
            <a:hlinkClick r:id="" action="ppaction://noaction"/>
          </p:cNvPr>
          <p:cNvSpPr/>
          <p:nvPr/>
        </p:nvSpPr>
        <p:spPr>
          <a:xfrm>
            <a:off x="0" y="5315118"/>
            <a:ext cx="1324278" cy="361405"/>
          </a:xfrm>
          <a:prstGeom prst="rect">
            <a:avLst/>
          </a:prstGeom>
          <a:noFill/>
          <a:ln w="9525" cap="rnd" cmpd="sng" algn="ctr">
            <a:noFill/>
            <a:prstDash val="sysDash"/>
            <a:miter lim="800000"/>
            <a:tailEnd type="triangle"/>
          </a:ln>
          <a:effectLst/>
        </p:spPr>
        <p:txBody>
          <a:bodyPr rtlCol="0" anchor="ctr"/>
          <a:lstStyle/>
          <a:p>
            <a:pPr marR="0" lvl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sz="1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kumimoji="0" lang="ko-KR" altLang="en-US" sz="1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이수요건</a:t>
            </a:r>
            <a:r>
              <a:rPr kumimoji="0" lang="en-US" altLang="ko-KR" sz="1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kumimoji="0" lang="ko-KR" alt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6149" y="717847"/>
            <a:ext cx="4725121" cy="4666004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00" y="717846"/>
            <a:ext cx="3702021" cy="467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440057"/>
      </p:ext>
    </p:extLst>
  </p:cSld>
  <p:clrMapOvr>
    <a:masterClrMapping/>
  </p:clrMapOvr>
</p:sld>
</file>

<file path=ppt/theme/theme1.xml><?xml version="1.0" encoding="utf-8"?>
<a:theme xmlns:a="http://schemas.openxmlformats.org/drawingml/2006/main" name="077tgp_business_v2_s">
  <a:themeElements>
    <a:clrScheme name="사용자 지정 9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2F7AE6"/>
      </a:hlink>
      <a:folHlink>
        <a:srgbClr val="0D356F"/>
      </a:folHlink>
    </a:clrScheme>
    <a:fontScheme name="business_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usiness_p 1">
        <a:dk1>
          <a:srgbClr val="666699"/>
        </a:dk1>
        <a:lt1>
          <a:srgbClr val="FFFFFF"/>
        </a:lt1>
        <a:dk2>
          <a:srgbClr val="000000"/>
        </a:dk2>
        <a:lt2>
          <a:srgbClr val="DDDDDD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p 2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CC9900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B98A00"/>
        </a:accent6>
        <a:hlink>
          <a:srgbClr val="6E81E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p 3">
        <a:dk1>
          <a:srgbClr val="4E40A4"/>
        </a:dk1>
        <a:lt1>
          <a:srgbClr val="FFFFFF"/>
        </a:lt1>
        <a:dk2>
          <a:srgbClr val="000000"/>
        </a:dk2>
        <a:lt2>
          <a:srgbClr val="CCCCCC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sentationLoad">
  <a:themeElements>
    <a:clrScheme name="PresentationLoad 3">
      <a:dk1>
        <a:srgbClr val="000000"/>
      </a:dk1>
      <a:lt1>
        <a:srgbClr val="FFFFFF"/>
      </a:lt1>
      <a:dk2>
        <a:srgbClr val="E24203"/>
      </a:dk2>
      <a:lt2>
        <a:srgbClr val="737373"/>
      </a:lt2>
      <a:accent1>
        <a:srgbClr val="FEA501"/>
      </a:accent1>
      <a:accent2>
        <a:srgbClr val="919191"/>
      </a:accent2>
      <a:accent3>
        <a:srgbClr val="FFFFFF"/>
      </a:accent3>
      <a:accent4>
        <a:srgbClr val="000000"/>
      </a:accent4>
      <a:accent5>
        <a:srgbClr val="FECFAA"/>
      </a:accent5>
      <a:accent6>
        <a:srgbClr val="838383"/>
      </a:accent6>
      <a:hlink>
        <a:srgbClr val="AEAEAE"/>
      </a:hlink>
      <a:folHlink>
        <a:srgbClr val="C9C9C9"/>
      </a:folHlink>
    </a:clrScheme>
    <a:fontScheme name="PresentationLo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737373"/>
        </a:lt2>
        <a:accent1>
          <a:srgbClr val="2A79D0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ACBEE4"/>
        </a:accent5>
        <a:accent6>
          <a:srgbClr val="838383"/>
        </a:accent6>
        <a:hlink>
          <a:srgbClr val="AEAF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Load 2">
        <a:dk1>
          <a:srgbClr val="000000"/>
        </a:dk1>
        <a:lt1>
          <a:srgbClr val="FFFFFF"/>
        </a:lt1>
        <a:dk2>
          <a:srgbClr val="38520E"/>
        </a:dk2>
        <a:lt2>
          <a:srgbClr val="737373"/>
        </a:lt2>
        <a:accent1>
          <a:srgbClr val="6B9B1A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BACBAB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Load 3">
        <a:dk1>
          <a:srgbClr val="000000"/>
        </a:dk1>
        <a:lt1>
          <a:srgbClr val="FFFFFF"/>
        </a:lt1>
        <a:dk2>
          <a:srgbClr val="E24203"/>
        </a:dk2>
        <a:lt2>
          <a:srgbClr val="737373"/>
        </a:lt2>
        <a:accent1>
          <a:srgbClr val="FEA501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Load 4">
        <a:dk1>
          <a:srgbClr val="000000"/>
        </a:dk1>
        <a:lt1>
          <a:srgbClr val="FFFFFF"/>
        </a:lt1>
        <a:dk2>
          <a:srgbClr val="A80404"/>
        </a:dk2>
        <a:lt2>
          <a:srgbClr val="737373"/>
        </a:lt2>
        <a:accent1>
          <a:srgbClr val="D03737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E4AEAE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Load 5">
        <a:dk1>
          <a:srgbClr val="000000"/>
        </a:dk1>
        <a:lt1>
          <a:srgbClr val="FFFFFF"/>
        </a:lt1>
        <a:dk2>
          <a:srgbClr val="5F4B3B"/>
        </a:dk2>
        <a:lt2>
          <a:srgbClr val="737373"/>
        </a:lt2>
        <a:accent1>
          <a:srgbClr val="C8A058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E0CDB4"/>
        </a:accent5>
        <a:accent6>
          <a:srgbClr val="838383"/>
        </a:accent6>
        <a:hlink>
          <a:srgbClr val="AEAF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Load 6">
        <a:dk1>
          <a:srgbClr val="737373"/>
        </a:dk1>
        <a:lt1>
          <a:srgbClr val="FFFFFF"/>
        </a:lt1>
        <a:dk2>
          <a:srgbClr val="000000"/>
        </a:dk2>
        <a:lt2>
          <a:srgbClr val="004074"/>
        </a:lt2>
        <a:accent1>
          <a:srgbClr val="2A79D0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ACBEE4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Load 7">
        <a:dk1>
          <a:srgbClr val="737373"/>
        </a:dk1>
        <a:lt1>
          <a:srgbClr val="FFFFFF"/>
        </a:lt1>
        <a:dk2>
          <a:srgbClr val="000000"/>
        </a:dk2>
        <a:lt2>
          <a:srgbClr val="38520E"/>
        </a:lt2>
        <a:accent1>
          <a:srgbClr val="6B9B1A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BACBAB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Load 8">
        <a:dk1>
          <a:srgbClr val="737373"/>
        </a:dk1>
        <a:lt1>
          <a:srgbClr val="FFFFFF"/>
        </a:lt1>
        <a:dk2>
          <a:srgbClr val="000000"/>
        </a:dk2>
        <a:lt2>
          <a:srgbClr val="E24203"/>
        </a:lt2>
        <a:accent1>
          <a:srgbClr val="FEA501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FECFAA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Load 9">
        <a:dk1>
          <a:srgbClr val="737373"/>
        </a:dk1>
        <a:lt1>
          <a:srgbClr val="FFFFFF"/>
        </a:lt1>
        <a:dk2>
          <a:srgbClr val="000000"/>
        </a:dk2>
        <a:lt2>
          <a:srgbClr val="A80404"/>
        </a:lt2>
        <a:accent1>
          <a:srgbClr val="D03737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E4AEAE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Load 10">
        <a:dk1>
          <a:srgbClr val="737373"/>
        </a:dk1>
        <a:lt1>
          <a:srgbClr val="FFFFFF"/>
        </a:lt1>
        <a:dk2>
          <a:srgbClr val="000000"/>
        </a:dk2>
        <a:lt2>
          <a:srgbClr val="5F4B3B"/>
        </a:lt2>
        <a:accent1>
          <a:srgbClr val="C8A058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E0CDB4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Load 1">
        <a:dk1>
          <a:srgbClr val="000000"/>
        </a:dk1>
        <a:lt1>
          <a:srgbClr val="FFFFFF"/>
        </a:lt1>
        <a:dk2>
          <a:srgbClr val="E24203"/>
        </a:dk2>
        <a:lt2>
          <a:srgbClr val="737373"/>
        </a:lt2>
        <a:accent1>
          <a:srgbClr val="FEA501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cynerpower_standard_full_s</Template>
  <TotalTime>62335</TotalTime>
  <Words>412</Words>
  <Application>Microsoft Office PowerPoint</Application>
  <PresentationFormat>화면 슬라이드 쇼(4:3)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HY견고딕</vt:lpstr>
      <vt:lpstr>HY헤드라인M</vt:lpstr>
      <vt:lpstr>굴림</vt:lpstr>
      <vt:lpstr>굴림체</vt:lpstr>
      <vt:lpstr>맑은 고딕</vt:lpstr>
      <vt:lpstr>Arial</vt:lpstr>
      <vt:lpstr>Bahnschrift SemiCondensed</vt:lpstr>
      <vt:lpstr>Verdana</vt:lpstr>
      <vt:lpstr>Wingdings</vt:lpstr>
      <vt:lpstr>077tgp_business_v2_s</vt:lpstr>
      <vt:lpstr>1_PresentationLoad</vt:lpstr>
      <vt:lpstr>PowerPoint 프레젠테이션</vt:lpstr>
      <vt:lpstr>RC7166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정보통신처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KAU</dc:creator>
  <cp:lastModifiedBy>User</cp:lastModifiedBy>
  <cp:revision>7186</cp:revision>
  <cp:lastPrinted>2022-06-13T08:10:14Z</cp:lastPrinted>
  <dcterms:created xsi:type="dcterms:W3CDTF">2008-10-14T07:51:19Z</dcterms:created>
  <dcterms:modified xsi:type="dcterms:W3CDTF">2025-04-14T08:24:22Z</dcterms:modified>
</cp:coreProperties>
</file>