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 ?><Relationships xmlns="http://schemas.openxmlformats.org/package/2006/relationships"><Relationship Id="rId1" Type="http://schemas.openxmlformats.org/officeDocument/2006/relationships/officeDocument" Target="ppt/presentation.xml"  /><Relationship Id="rId2" Type="http://schemas.openxmlformats.org/package/2006/relationships/metadata/thumbnail" Target="docProps/thumbnail.jpeg"  /><Relationship Id="rId3" Type="http://schemas.openxmlformats.org/package/2006/relationships/metadata/core-properties" Target="docProps/core.xml"  /><Relationship Id="rId4" Type="http://schemas.openxmlformats.org/officeDocument/2006/relationships/extended-properties" Target="docProps/app.xml"  /><Relationship Id="rId5" Type="http://schemas.openxmlformats.org/officeDocument/2006/relationships/custom-properties" Target="docProps/custom.xml"  /></Relationships>
</file>

<file path=ppt/presentation.xml><?xml version="1.0" encoding="utf-8"?>
<p:presentation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sldMasterIdLst>
    <p:sldMasterId id="2147483672" r:id="rId1"/>
  </p:sldMasterIdLst>
  <p:sldIdLst>
    <p:sldId id="257" r:id="rId2"/>
    <p:sldId id="258" r:id="rId3"/>
    <p:sldId id="265" r:id="rId4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/>
</file>

<file path=ppt/tableStyles.xml><?xml version="1.0" encoding="utf-8"?>
<a:tblStyleLst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505E3EF-67EA-436B-97B2-0124C06EBD24}" styleName="보통 스타일 4 - 강조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TxStyle/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</a:tblStyleLst>
</file>

<file path=ppt/viewProps.xml><?xml version="1.0" encoding="utf-8"?>
<p:view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normalViewPr horzBarState="maximized">
    <p:restoredLeft sz="11714" autoAdjust="0"/>
    <p:restoredTop sz="94660"/>
  </p:normalViewPr>
  <p:slideViewPr>
    <p:cSldViewPr snapToGrid="0">
      <p:cViewPr varScale="1">
        <p:scale>
          <a:sx n="100" d="100"/>
          <a:sy n="100" d="100"/>
        </p:scale>
        <p:origin x="1164" y="78"/>
      </p:cViewPr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 ?><Relationships xmlns="http://schemas.openxmlformats.org/package/2006/relationships"><Relationship Id="rId1" Type="http://schemas.openxmlformats.org/officeDocument/2006/relationships/slideMaster" Target="slideMasters/slideMaster1.xml"  /><Relationship Id="rId2" Type="http://schemas.openxmlformats.org/officeDocument/2006/relationships/slide" Target="slides/slide1.xml"  /><Relationship Id="rId3" Type="http://schemas.openxmlformats.org/officeDocument/2006/relationships/slide" Target="slides/slide2.xml"  /><Relationship Id="rId4" Type="http://schemas.openxmlformats.org/officeDocument/2006/relationships/slide" Target="slides/slide3.xml"  /><Relationship Id="rId5" Type="http://schemas.openxmlformats.org/officeDocument/2006/relationships/presProps" Target="presProps.xml"  /><Relationship Id="rId6" Type="http://schemas.openxmlformats.org/officeDocument/2006/relationships/viewProps" Target="viewProps.xml"  /><Relationship Id="rId7" Type="http://schemas.openxmlformats.org/officeDocument/2006/relationships/theme" Target="theme/theme1.xml"  /><Relationship Id="rId8" Type="http://schemas.openxmlformats.org/officeDocument/2006/relationships/tableStyles" Target="tableStyles.xml"  /></Relationships>
</file>

<file path=ppt/slideLayouts/_rels/slideLayout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3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4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5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6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7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8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9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0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25BD5-5922-467E-AB30-A809BFA20CAF}" type="datetimeFigureOut">
              <a:rPr lang="ko-KR" altLang="en-US" smtClean="0"/>
              <a:t>2021-04-26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4308BF-0990-4498-9551-3E2BE96C516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237377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25BD5-5922-467E-AB30-A809BFA20CAF}" type="datetimeFigureOut">
              <a:rPr lang="ko-KR" altLang="en-US" smtClean="0"/>
              <a:t>2021-04-26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4308BF-0990-4498-9551-3E2BE96C516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162160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25BD5-5922-467E-AB30-A809BFA20CAF}" type="datetimeFigureOut">
              <a:rPr lang="ko-KR" altLang="en-US" smtClean="0"/>
              <a:t>2021-04-26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4308BF-0990-4498-9551-3E2BE96C516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275032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25BD5-5922-467E-AB30-A809BFA20CAF}" type="datetimeFigureOut">
              <a:rPr lang="ko-KR" altLang="en-US" smtClean="0"/>
              <a:t>2021-04-26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4308BF-0990-4498-9551-3E2BE96C516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36254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25BD5-5922-467E-AB30-A809BFA20CAF}" type="datetimeFigureOut">
              <a:rPr lang="ko-KR" altLang="en-US" smtClean="0"/>
              <a:t>2021-04-26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4308BF-0990-4498-9551-3E2BE96C516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728395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25BD5-5922-467E-AB30-A809BFA20CAF}" type="datetimeFigureOut">
              <a:rPr lang="ko-KR" altLang="en-US" smtClean="0"/>
              <a:t>2021-04-26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4308BF-0990-4498-9551-3E2BE96C516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625684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25BD5-5922-467E-AB30-A809BFA20CAF}" type="datetimeFigureOut">
              <a:rPr lang="ko-KR" altLang="en-US" smtClean="0"/>
              <a:t>2021-04-26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4308BF-0990-4498-9551-3E2BE96C516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119392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25BD5-5922-467E-AB30-A809BFA20CAF}" type="datetimeFigureOut">
              <a:rPr lang="ko-KR" altLang="en-US" smtClean="0"/>
              <a:t>2021-04-26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4308BF-0990-4498-9551-3E2BE96C516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930413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25BD5-5922-467E-AB30-A809BFA20CAF}" type="datetimeFigureOut">
              <a:rPr lang="ko-KR" altLang="en-US" smtClean="0"/>
              <a:t>2021-04-26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4308BF-0990-4498-9551-3E2BE96C516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516540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25BD5-5922-467E-AB30-A809BFA20CAF}" type="datetimeFigureOut">
              <a:rPr lang="ko-KR" altLang="en-US" smtClean="0"/>
              <a:t>2021-04-26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4308BF-0990-4498-9551-3E2BE96C516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22693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25BD5-5922-467E-AB30-A809BFA20CAF}" type="datetimeFigureOut">
              <a:rPr lang="ko-KR" altLang="en-US" smtClean="0"/>
              <a:t>2021-04-26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4308BF-0990-4498-9551-3E2BE96C516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47004838"/>
      </p:ext>
    </p:extLst>
  </p:cSld>
  <p:clrMapOvr>
    <a:masterClrMapping/>
  </p:clrMapOvr>
</p:sldLayout>
</file>

<file path=ppt/slideMasters/_rels/slideMaster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10" Type="http://schemas.openxmlformats.org/officeDocument/2006/relationships/slideLayout" Target="../slideLayouts/slideLayout10.xml"  /><Relationship Id="rId11" Type="http://schemas.openxmlformats.org/officeDocument/2006/relationships/slideLayout" Target="../slideLayouts/slideLayout11.xml"  /><Relationship Id="rId12" Type="http://schemas.openxmlformats.org/officeDocument/2006/relationships/theme" Target="../theme/theme1.xml"  /><Relationship Id="rId2" Type="http://schemas.openxmlformats.org/officeDocument/2006/relationships/slideLayout" Target="../slideLayouts/slideLayout2.xml"  /><Relationship Id="rId3" Type="http://schemas.openxmlformats.org/officeDocument/2006/relationships/slideLayout" Target="../slideLayouts/slideLayout3.xml"  /><Relationship Id="rId4" Type="http://schemas.openxmlformats.org/officeDocument/2006/relationships/slideLayout" Target="../slideLayouts/slideLayout4.xml"  /><Relationship Id="rId5" Type="http://schemas.openxmlformats.org/officeDocument/2006/relationships/slideLayout" Target="../slideLayouts/slideLayout5.xml"  /><Relationship Id="rId6" Type="http://schemas.openxmlformats.org/officeDocument/2006/relationships/slideLayout" Target="../slideLayouts/slideLayout6.xml"  /><Relationship Id="rId7" Type="http://schemas.openxmlformats.org/officeDocument/2006/relationships/slideLayout" Target="../slideLayouts/slideLayout7.xml"  /><Relationship Id="rId8" Type="http://schemas.openxmlformats.org/officeDocument/2006/relationships/slideLayout" Target="../slideLayouts/slideLayout8.xml"  /><Relationship Id="rId9" Type="http://schemas.openxmlformats.org/officeDocument/2006/relationships/slideLayout" Target="../slideLayouts/slideLayout9.xml" 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125BD5-5922-467E-AB30-A809BFA20CAF}" type="datetimeFigureOut">
              <a:rPr lang="ko-KR" altLang="en-US" smtClean="0"/>
              <a:t>2021-04-26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4308BF-0990-4498-9551-3E2BE96C516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260307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2" Type="http://schemas.openxmlformats.org/officeDocument/2006/relationships/image" Target="../media/image1.png"  /></Relationships>
</file>

<file path=ppt/slides/_rels/slide2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7.xml"  /><Relationship Id="rId2" Type="http://schemas.openxmlformats.org/officeDocument/2006/relationships/hyperlink" Target="https://forms.gle/q8RNamMVsYndLpDLA" TargetMode="External" /></Relationships>
</file>

<file path=ppt/slides/_rels/slide3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7.xml"  /><Relationship Id="rId2" Type="http://schemas.openxmlformats.org/officeDocument/2006/relationships/hyperlink" Target="mailto:counseling@kau.ac.kr" TargetMode="Externa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367836" y="1539700"/>
            <a:ext cx="6000750" cy="1343025"/>
          </a:xfrm>
        </p:spPr>
        <p:txBody>
          <a:bodyPr>
            <a:normAutofit/>
          </a:bodyPr>
          <a:lstStyle/>
          <a:p>
            <a:r>
              <a:rPr lang="ko-KR" altLang="en-US" sz="3200" b="1" dirty="0" smtClean="0">
                <a:latin typeface="+mj-ea"/>
                <a:cs typeface="함초롬바탕" panose="02030604000101010101" pitchFamily="18" charset="-127"/>
              </a:rPr>
              <a:t>「나의 실패 </a:t>
            </a:r>
            <a:r>
              <a:rPr lang="en-US" altLang="ko-KR" sz="3200" b="1" dirty="0" smtClean="0">
                <a:latin typeface="+mj-ea"/>
                <a:cs typeface="함초롬바탕" panose="02030604000101010101" pitchFamily="18" charset="-127"/>
              </a:rPr>
              <a:t>Story</a:t>
            </a:r>
            <a:r>
              <a:rPr lang="ko-KR" altLang="en-US" sz="3200" b="1" dirty="0" smtClean="0">
                <a:latin typeface="+mj-ea"/>
                <a:cs typeface="함초롬바탕" panose="02030604000101010101" pitchFamily="18" charset="-127"/>
              </a:rPr>
              <a:t>」</a:t>
            </a:r>
            <a:r>
              <a:rPr lang="en-US" altLang="ko-KR" sz="3200" b="1" dirty="0" smtClean="0">
                <a:latin typeface="+mj-ea"/>
                <a:cs typeface="함초롬바탕" panose="02030604000101010101" pitchFamily="18" charset="-127"/>
              </a:rPr>
              <a:t/>
            </a:r>
            <a:br>
              <a:rPr lang="en-US" altLang="ko-KR" sz="3200" b="1" dirty="0" smtClean="0">
                <a:latin typeface="+mj-ea"/>
                <a:cs typeface="함초롬바탕" panose="02030604000101010101" pitchFamily="18" charset="-127"/>
              </a:rPr>
            </a:br>
            <a:r>
              <a:rPr lang="ko-KR" altLang="en-US" sz="3200" b="1" dirty="0" smtClean="0">
                <a:latin typeface="+mj-ea"/>
                <a:cs typeface="함초롬바탕" panose="02030604000101010101" pitchFamily="18" charset="-127"/>
              </a:rPr>
              <a:t>공모전 안내</a:t>
            </a:r>
            <a:endParaRPr lang="ko-KR" altLang="en-US" sz="3200" b="1" dirty="0">
              <a:latin typeface="+mj-ea"/>
              <a:cs typeface="함초롬바탕" panose="02030604000101010101" pitchFamily="18" charset="-127"/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1383635" y="7942247"/>
            <a:ext cx="3965058" cy="595418"/>
            <a:chOff x="2298832" y="8109282"/>
            <a:chExt cx="3216641" cy="483033"/>
          </a:xfrm>
        </p:grpSpPr>
        <p:sp>
          <p:nvSpPr>
            <p:cNvPr id="4" name="제목 1"/>
            <p:cNvSpPr txBox="1">
              <a:spLocks/>
            </p:cNvSpPr>
            <p:nvPr/>
          </p:nvSpPr>
          <p:spPr>
            <a:xfrm>
              <a:off x="2869709" y="8126965"/>
              <a:ext cx="2645764" cy="368430"/>
            </a:xfrm>
            <a:prstGeom prst="rect">
              <a:avLst/>
            </a:prstGeom>
          </p:spPr>
          <p:txBody>
            <a:bodyPr vert="horz" lIns="51435" tIns="25718" rIns="51435" bIns="25718" rtlCol="0" anchor="b">
              <a:normAutofit/>
            </a:bodyPr>
            <a:lstStyle>
              <a:lvl1pPr algn="ctr" defTabSz="914400" rtl="0" eaLnBrk="1" latinLnBrk="1" hangingPunct="1">
                <a:lnSpc>
                  <a:spcPct val="90000"/>
                </a:lnSpc>
                <a:spcBef>
                  <a:spcPct val="0"/>
                </a:spcBef>
                <a:buNone/>
                <a:defRPr sz="60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ko-KR" altLang="en-US" sz="2400" b="1" dirty="0">
                  <a:latin typeface="+mn-ea"/>
                  <a:ea typeface="+mn-ea"/>
                  <a:cs typeface="함초롬바탕" panose="02030604000101010101" pitchFamily="18" charset="-127"/>
                </a:rPr>
                <a:t>학생생활</a:t>
              </a:r>
              <a:r>
                <a:rPr lang="en-US" altLang="ko-KR" sz="2400" b="1" dirty="0">
                  <a:latin typeface="+mn-ea"/>
                  <a:ea typeface="+mn-ea"/>
                  <a:cs typeface="함초롬바탕" panose="02030604000101010101" pitchFamily="18" charset="-127"/>
                </a:rPr>
                <a:t>∙</a:t>
              </a:r>
              <a:r>
                <a:rPr lang="ko-KR" altLang="en-US" sz="2400" b="1" dirty="0">
                  <a:latin typeface="+mn-ea"/>
                  <a:ea typeface="+mn-ea"/>
                  <a:cs typeface="함초롬바탕" panose="02030604000101010101" pitchFamily="18" charset="-127"/>
                </a:rPr>
                <a:t>성평등상담소</a:t>
              </a:r>
            </a:p>
          </p:txBody>
        </p:sp>
        <p:pic>
          <p:nvPicPr>
            <p:cNvPr id="5" name="그림 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98832" y="8109282"/>
              <a:ext cx="483032" cy="48303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439877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226636" y="637389"/>
            <a:ext cx="6383048" cy="906178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233946" y="650686"/>
            <a:ext cx="6729634" cy="39384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9330" indent="-289330">
              <a:buAutoNum type="arabicPeriod"/>
              <a:defRPr/>
            </a:pPr>
            <a:r>
              <a:rPr lang="ko-KR" altLang="en-US" b="1">
                <a:latin typeface="+mn-ea"/>
              </a:rPr>
              <a:t>접수 기간</a:t>
            </a:r>
            <a:endParaRPr lang="ko-KR" altLang="en-US" b="1">
              <a:latin typeface="+mn-ea"/>
            </a:endParaRPr>
          </a:p>
          <a:p>
            <a:pPr lvl="0">
              <a:defRPr/>
            </a:pPr>
            <a:r>
              <a:rPr lang="en-US" altLang="ko-KR" sz="1200">
                <a:latin typeface="+mn-ea"/>
              </a:rPr>
              <a:t>     </a:t>
            </a:r>
            <a:r>
              <a:rPr lang="en-US" altLang="ko-KR" sz="1500">
                <a:latin typeface="+mn-ea"/>
              </a:rPr>
              <a:t>2021. 5. 3(</a:t>
            </a:r>
            <a:r>
              <a:rPr lang="ko-KR" altLang="en-US" sz="1500">
                <a:latin typeface="+mn-ea"/>
              </a:rPr>
              <a:t>월</a:t>
            </a:r>
            <a:r>
              <a:rPr lang="en-US" altLang="ko-KR" sz="1500">
                <a:latin typeface="+mn-ea"/>
              </a:rPr>
              <a:t>) ~</a:t>
            </a:r>
            <a:r>
              <a:rPr lang="en-US" altLang="ko-KR" sz="1500">
                <a:solidFill>
                  <a:srgbClr val="0000ff"/>
                </a:solidFill>
                <a:latin typeface="+mn-ea"/>
              </a:rPr>
              <a:t> 2021. 6. 7(</a:t>
            </a:r>
            <a:r>
              <a:rPr lang="ko-KR" altLang="en-US" sz="1500">
                <a:solidFill>
                  <a:srgbClr val="0000ff"/>
                </a:solidFill>
                <a:latin typeface="+mn-ea"/>
              </a:rPr>
              <a:t>월</a:t>
            </a:r>
            <a:r>
              <a:rPr lang="en-US" altLang="ko-KR" sz="1500">
                <a:solidFill>
                  <a:srgbClr val="0000ff"/>
                </a:solidFill>
                <a:latin typeface="+mn-ea"/>
              </a:rPr>
              <a:t>) 18</a:t>
            </a:r>
            <a:r>
              <a:rPr lang="ko-KR" altLang="en-US" sz="1500">
                <a:solidFill>
                  <a:srgbClr val="0000ff"/>
                </a:solidFill>
                <a:latin typeface="+mn-ea"/>
              </a:rPr>
              <a:t>시까지</a:t>
            </a:r>
            <a:endParaRPr lang="ko-KR" altLang="en-US" sz="1500">
              <a:solidFill>
                <a:srgbClr val="0000ff"/>
              </a:solidFill>
              <a:latin typeface="+mn-ea"/>
            </a:endParaRPr>
          </a:p>
          <a:p>
            <a:pPr lvl="0">
              <a:defRPr/>
            </a:pPr>
            <a:endParaRPr lang="en-US" altLang="ko-KR" sz="1013"/>
          </a:p>
          <a:p>
            <a:pPr lvl="0">
              <a:defRPr/>
            </a:pPr>
            <a:r>
              <a:rPr lang="en-US" altLang="ko-KR" b="1">
                <a:latin typeface="+mn-ea"/>
              </a:rPr>
              <a:t>2. </a:t>
            </a:r>
            <a:r>
              <a:rPr lang="ko-KR" altLang="en-US" b="1">
                <a:latin typeface="+mn-ea"/>
              </a:rPr>
              <a:t>자격</a:t>
            </a:r>
            <a:endParaRPr lang="ko-KR" altLang="en-US" b="1">
              <a:latin typeface="+mn-ea"/>
            </a:endParaRPr>
          </a:p>
          <a:p>
            <a:pPr lvl="0">
              <a:defRPr/>
            </a:pPr>
            <a:r>
              <a:rPr lang="en-US" altLang="ko-KR" sz="1200">
                <a:latin typeface="+mn-ea"/>
              </a:rPr>
              <a:t>     </a:t>
            </a:r>
            <a:r>
              <a:rPr lang="ko-KR" altLang="en-US" sz="1500">
                <a:latin typeface="+mn-ea"/>
              </a:rPr>
              <a:t>본교 재학생 </a:t>
            </a:r>
            <a:r>
              <a:rPr lang="en-US" altLang="ko-KR" sz="1500">
                <a:latin typeface="+mn-ea"/>
              </a:rPr>
              <a:t>[</a:t>
            </a:r>
            <a:r>
              <a:rPr lang="ko-KR" altLang="en-US" sz="1500">
                <a:latin typeface="+mn-ea"/>
              </a:rPr>
              <a:t>졸업생</a:t>
            </a:r>
            <a:r>
              <a:rPr lang="en-US" altLang="ko-KR" sz="1500">
                <a:latin typeface="+mn-ea"/>
              </a:rPr>
              <a:t>, </a:t>
            </a:r>
            <a:r>
              <a:rPr lang="ko-KR" altLang="en-US" sz="1500">
                <a:latin typeface="+mn-ea"/>
              </a:rPr>
              <a:t>휴학생 제외</a:t>
            </a:r>
            <a:r>
              <a:rPr lang="en-US" altLang="ko-KR" sz="1500">
                <a:latin typeface="+mn-ea"/>
              </a:rPr>
              <a:t>]</a:t>
            </a:r>
            <a:endParaRPr lang="en-US" altLang="ko-KR" sz="1500">
              <a:latin typeface="+mn-ea"/>
            </a:endParaRPr>
          </a:p>
          <a:p>
            <a:pPr lvl="0">
              <a:defRPr/>
            </a:pPr>
            <a:endParaRPr lang="en-US" altLang="ko-KR" sz="1013"/>
          </a:p>
          <a:p>
            <a:pPr lvl="0">
              <a:defRPr/>
            </a:pPr>
            <a:r>
              <a:rPr lang="en-US" altLang="ko-KR" b="1">
                <a:latin typeface="+mn-ea"/>
              </a:rPr>
              <a:t>3. </a:t>
            </a:r>
            <a:r>
              <a:rPr lang="ko-KR" altLang="en-US" b="1">
                <a:latin typeface="+mn-ea"/>
              </a:rPr>
              <a:t>주제</a:t>
            </a:r>
            <a:br>
              <a:rPr lang="en-US" altLang="ko-KR" sz="1575" b="1"/>
            </a:br>
            <a:r>
              <a:rPr lang="en-US" altLang="ko-KR" sz="1200">
                <a:latin typeface="+mn-ea"/>
              </a:rPr>
              <a:t>  </a:t>
            </a:r>
            <a:r>
              <a:rPr lang="en-US" altLang="ko-KR" sz="1500">
                <a:latin typeface="+mn-ea"/>
              </a:rPr>
              <a:t>1) </a:t>
            </a:r>
            <a:r>
              <a:rPr lang="ko-KR" altLang="en-US" sz="1500">
                <a:latin typeface="+mn-ea"/>
              </a:rPr>
              <a:t>자신을 성장시킨 실패</a:t>
            </a:r>
            <a:r>
              <a:rPr lang="en-US" altLang="ko-KR" sz="1500">
                <a:latin typeface="+mn-ea"/>
              </a:rPr>
              <a:t>(</a:t>
            </a:r>
            <a:r>
              <a:rPr lang="ko-KR" altLang="en-US" sz="1500">
                <a:latin typeface="+mn-ea"/>
              </a:rPr>
              <a:t>도전</a:t>
            </a:r>
            <a:r>
              <a:rPr lang="en-US" altLang="ko-KR" sz="1500">
                <a:latin typeface="+mn-ea"/>
              </a:rPr>
              <a:t>, </a:t>
            </a:r>
            <a:r>
              <a:rPr lang="ko-KR" altLang="en-US" sz="1500">
                <a:latin typeface="+mn-ea"/>
              </a:rPr>
              <a:t>모험</a:t>
            </a:r>
            <a:r>
              <a:rPr lang="en-US" altLang="ko-KR" sz="1500">
                <a:latin typeface="+mn-ea"/>
              </a:rPr>
              <a:t>) </a:t>
            </a:r>
            <a:r>
              <a:rPr lang="ko-KR" altLang="en-US" sz="1500">
                <a:latin typeface="+mn-ea"/>
              </a:rPr>
              <a:t>에피소드</a:t>
            </a:r>
            <a:br>
              <a:rPr lang="en-US" altLang="ko-KR" sz="1500" b="1">
                <a:latin typeface="+mn-ea"/>
              </a:rPr>
            </a:br>
            <a:r>
              <a:rPr lang="en-US" altLang="ko-KR" sz="1500" b="1">
                <a:latin typeface="+mn-ea"/>
              </a:rPr>
              <a:t>  </a:t>
            </a:r>
            <a:r>
              <a:rPr lang="en-US" altLang="ko-KR" sz="1500">
                <a:latin typeface="+mn-ea"/>
              </a:rPr>
              <a:t>2) </a:t>
            </a:r>
            <a:r>
              <a:rPr lang="ko-KR" altLang="en-US" sz="1500">
                <a:latin typeface="+mn-ea"/>
              </a:rPr>
              <a:t>코로나 위기 속 버팀</a:t>
            </a:r>
            <a:r>
              <a:rPr lang="en-US" altLang="ko-KR" sz="1500">
                <a:latin typeface="+mn-ea"/>
              </a:rPr>
              <a:t>/ </a:t>
            </a:r>
            <a:r>
              <a:rPr lang="ko-KR" altLang="en-US" sz="1500">
                <a:latin typeface="+mn-ea"/>
              </a:rPr>
              <a:t>극복</a:t>
            </a:r>
            <a:r>
              <a:rPr lang="en-US" altLang="ko-KR" sz="1500">
                <a:latin typeface="+mn-ea"/>
              </a:rPr>
              <a:t>/ </a:t>
            </a:r>
            <a:r>
              <a:rPr lang="ko-KR" altLang="en-US" sz="1500">
                <a:latin typeface="+mn-ea"/>
              </a:rPr>
              <a:t>치유 책략</a:t>
            </a:r>
            <a:endParaRPr lang="ko-KR" altLang="en-US" sz="1500">
              <a:latin typeface="+mn-ea"/>
            </a:endParaRPr>
          </a:p>
          <a:p>
            <a:pPr lvl="0">
              <a:defRPr/>
            </a:pPr>
            <a:r>
              <a:rPr lang="en-US" altLang="ko-KR" sz="1013"/>
              <a:t> </a:t>
            </a:r>
            <a:endParaRPr lang="en-US" altLang="ko-KR" sz="1013"/>
          </a:p>
          <a:p>
            <a:pPr lvl="0">
              <a:defRPr/>
            </a:pPr>
            <a:r>
              <a:rPr lang="en-US" altLang="ko-KR" b="1">
                <a:latin typeface="+mn-ea"/>
              </a:rPr>
              <a:t>4. </a:t>
            </a:r>
            <a:r>
              <a:rPr lang="ko-KR" altLang="en-US" b="1">
                <a:latin typeface="+mn-ea"/>
              </a:rPr>
              <a:t>신청 방법</a:t>
            </a:r>
            <a:endParaRPr lang="ko-KR" altLang="en-US" b="1">
              <a:latin typeface="+mn-ea"/>
            </a:endParaRPr>
          </a:p>
          <a:p>
            <a:pPr lvl="0">
              <a:defRPr/>
            </a:pPr>
            <a:r>
              <a:rPr lang="en-US" altLang="ko-KR" sz="1200">
                <a:latin typeface="+mn-ea"/>
              </a:rPr>
              <a:t>     </a:t>
            </a:r>
            <a:r>
              <a:rPr lang="ko-KR" altLang="en-US" sz="1500">
                <a:latin typeface="+mn-ea"/>
              </a:rPr>
              <a:t>구글 링크 클릭 후 참가 신청서 </a:t>
            </a:r>
            <a:r>
              <a:rPr lang="en-US" altLang="ko-KR" sz="1500">
                <a:latin typeface="+mn-ea"/>
              </a:rPr>
              <a:t>1</a:t>
            </a:r>
            <a:r>
              <a:rPr lang="ko-KR" altLang="en-US" sz="1500">
                <a:latin typeface="+mn-ea"/>
              </a:rPr>
              <a:t>부</a:t>
            </a:r>
            <a:r>
              <a:rPr lang="en-US" altLang="ko-KR" sz="1500">
                <a:latin typeface="+mn-ea"/>
              </a:rPr>
              <a:t>, </a:t>
            </a:r>
            <a:r>
              <a:rPr lang="ko-KR" altLang="en-US" sz="1500">
                <a:latin typeface="+mn-ea"/>
              </a:rPr>
              <a:t>공모 제안서 </a:t>
            </a:r>
            <a:r>
              <a:rPr lang="en-US" altLang="ko-KR" sz="1500">
                <a:latin typeface="+mn-ea"/>
              </a:rPr>
              <a:t>1</a:t>
            </a:r>
            <a:r>
              <a:rPr lang="ko-KR" altLang="en-US" sz="1500">
                <a:latin typeface="+mn-ea"/>
              </a:rPr>
              <a:t>부</a:t>
            </a:r>
            <a:r>
              <a:rPr lang="en-US" altLang="ko-KR" sz="1500">
                <a:latin typeface="+mn-ea"/>
              </a:rPr>
              <a:t>, </a:t>
            </a:r>
            <a:r>
              <a:rPr lang="ko-KR" altLang="en-US" sz="1500">
                <a:latin typeface="+mn-ea"/>
              </a:rPr>
              <a:t>작품 제출</a:t>
            </a:r>
            <a:endParaRPr lang="ko-KR" altLang="en-US" sz="1500">
              <a:latin typeface="+mn-ea"/>
            </a:endParaRPr>
          </a:p>
          <a:p>
            <a:pPr lvl="0">
              <a:defRPr/>
            </a:pPr>
            <a:r>
              <a:rPr lang="en-US" altLang="ko-KR" sz="1500">
                <a:latin typeface="+mn-ea"/>
              </a:rPr>
              <a:t>     </a:t>
            </a:r>
            <a:r>
              <a:rPr lang="en-US" altLang="ko-KR" sz="1500">
                <a:latin typeface="+mn-ea"/>
                <a:hlinkClick r:id="rId2"/>
              </a:rPr>
              <a:t>https://forms.gle/q8RNamMVsYndLpDLA</a:t>
            </a:r>
            <a:endParaRPr lang="en-US" altLang="ko-KR" sz="1500">
              <a:latin typeface="+mn-ea"/>
            </a:endParaRPr>
          </a:p>
          <a:p>
            <a:pPr lvl="0">
              <a:defRPr/>
            </a:pPr>
            <a:endParaRPr lang="en-US" altLang="ko-KR" sz="1500">
              <a:latin typeface="+mn-ea"/>
            </a:endParaRPr>
          </a:p>
          <a:p>
            <a:pPr lvl="0">
              <a:defRPr/>
            </a:pPr>
            <a:r>
              <a:rPr lang="en-US" altLang="ko-KR" b="1">
                <a:latin typeface="+mn-ea"/>
              </a:rPr>
              <a:t>5. </a:t>
            </a:r>
            <a:r>
              <a:rPr lang="ko-KR" altLang="en-US" b="1">
                <a:latin typeface="+mn-ea"/>
              </a:rPr>
              <a:t>작품 형식</a:t>
            </a:r>
            <a:endParaRPr lang="ko-KR" altLang="en-US" b="1">
              <a:latin typeface="+mn-ea"/>
            </a:endParaRPr>
          </a:p>
          <a:p>
            <a:pPr lvl="0">
              <a:defRPr/>
            </a:pPr>
            <a:endParaRPr lang="en-US" altLang="ko-KR" sz="1500">
              <a:latin typeface="+mn-ea"/>
            </a:endParaRPr>
          </a:p>
          <a:p>
            <a:pPr lvl="0">
              <a:defRPr/>
            </a:pPr>
            <a:endParaRPr lang="en-US" altLang="ko-KR" sz="1200">
              <a:latin typeface="+mn-ea"/>
            </a:endParaRPr>
          </a:p>
        </p:txBody>
      </p:sp>
      <p:cxnSp>
        <p:nvCxnSpPr>
          <p:cNvPr id="13" name="직선 연결선 12"/>
          <p:cNvCxnSpPr/>
          <p:nvPr/>
        </p:nvCxnSpPr>
        <p:spPr>
          <a:xfrm flipV="1">
            <a:off x="226635" y="451120"/>
            <a:ext cx="6383049" cy="28350"/>
          </a:xfrm>
          <a:prstGeom prst="line">
            <a:avLst/>
          </a:prstGeom>
          <a:ln w="38100">
            <a:solidFill>
              <a:srgbClr val="4585a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직사각형 13"/>
          <p:cNvSpPr/>
          <p:nvPr/>
        </p:nvSpPr>
        <p:spPr>
          <a:xfrm>
            <a:off x="298825" y="-11352"/>
            <a:ext cx="5644135" cy="4821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lnSpc>
                <a:spcPct val="150000"/>
              </a:lnSpc>
              <a:spcAft>
                <a:spcPts val="600"/>
              </a:spcAft>
              <a:buSzPct val="100000"/>
              <a:defRPr/>
            </a:pPr>
            <a:r>
              <a:rPr lang="ko-KR" altLang="en-US" sz="2000" kern="0" spc="-40">
                <a:latin typeface="HY헤드라인M"/>
                <a:ea typeface="HY헤드라인M"/>
              </a:rPr>
              <a:t>공모전 안내</a:t>
            </a:r>
            <a:endParaRPr lang="ko-KR" altLang="en-US" sz="2000" kern="0" spc="-40">
              <a:latin typeface="HY헤드라인M"/>
              <a:ea typeface="HY헤드라인M"/>
            </a:endParaRPr>
          </a:p>
        </p:txBody>
      </p:sp>
      <p:graphicFrame>
        <p:nvGraphicFramePr>
          <p:cNvPr id="9" name="표 8"/>
          <p:cNvGraphicFramePr>
            <a:graphicFrameLocks noGrp="1"/>
          </p:cNvGraphicFramePr>
          <p:nvPr/>
        </p:nvGraphicFramePr>
        <p:xfrm>
          <a:off x="590738" y="4204303"/>
          <a:ext cx="5654841" cy="2025201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884947"/>
                <a:gridCol w="1884947"/>
                <a:gridCol w="1884947"/>
              </a:tblGrid>
              <a:tr h="292092">
                <a:tc>
                  <a:txBody>
                    <a:bodyPr vert="horz" lIns="91440" tIns="45720" rIns="91440" bIns="45720" anchor="t" anchorCtr="0"/>
                    <a:p>
                      <a:pPr marL="0" marR="0" lvl="0" indent="0" algn="ctr" defTabSz="6858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1600"/>
                        <a:t>수 기</a:t>
                      </a:r>
                      <a:endParaRPr lang="ko-KR" altLang="en-US" sz="1600">
                        <a:latin typeface="+mj-ea"/>
                        <a:ea typeface="+mj-ea"/>
                      </a:endParaRPr>
                    </a:p>
                  </a:txBody>
                  <a:tcPr marL="91440" marR="91440"/>
                </a:tc>
                <a:tc>
                  <a:txBody>
                    <a:bodyPr vert="horz" lIns="91440" tIns="45720" rIns="91440" bIns="45720" anchor="t" anchorCtr="0"/>
                    <a:p>
                      <a:pPr marL="0" marR="0" lvl="0" indent="0" algn="ctr" defTabSz="6858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1600"/>
                        <a:t>사 진</a:t>
                      </a:r>
                      <a:endParaRPr lang="ko-KR" altLang="en-US" sz="1600">
                        <a:latin typeface="+mj-ea"/>
                        <a:ea typeface="+mj-ea"/>
                      </a:endParaRPr>
                    </a:p>
                  </a:txBody>
                  <a:tcPr marL="91440" marR="91440"/>
                </a:tc>
                <a:tc>
                  <a:txBody>
                    <a:bodyPr vert="horz" lIns="91440" tIns="45720" rIns="91440" bIns="45720" anchor="t" anchorCtr="0"/>
                    <a:p>
                      <a:pPr marL="0" marR="0" lvl="0" indent="0" algn="ctr" defTabSz="6858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600"/>
                        <a:t>UCC </a:t>
                      </a:r>
                      <a:r>
                        <a:rPr lang="ko-KR" altLang="en-US" sz="1600"/>
                        <a:t>동영상</a:t>
                      </a:r>
                      <a:endParaRPr lang="ko-KR" altLang="en-US" sz="1600">
                        <a:latin typeface="+mj-ea"/>
                        <a:ea typeface="+mj-ea"/>
                      </a:endParaRPr>
                    </a:p>
                  </a:txBody>
                  <a:tcPr marL="91440" marR="91440"/>
                </a:tc>
              </a:tr>
              <a:tr h="1686111">
                <a:tc>
                  <a:txBody>
                    <a:bodyPr vert="horz" lIns="91440" tIns="45720" rIns="91440" bIns="45720" anchor="t" anchorCtr="0"/>
                    <a:p>
                      <a:pPr marL="342900" indent="-342900" latinLnBrk="1">
                        <a:buAutoNum type="arabicParenBoth"/>
                        <a:defRPr/>
                      </a:pPr>
                      <a:r>
                        <a:rPr lang="en-US" altLang="ko-KR" sz="1500"/>
                        <a:t>HWP, A4 2</a:t>
                      </a:r>
                      <a:r>
                        <a:rPr lang="ko-KR" altLang="en-US" sz="1500"/>
                        <a:t>장 이내</a:t>
                      </a:r>
                      <a:r>
                        <a:rPr lang="en-US" altLang="ko-KR" sz="1500"/>
                        <a:t>, </a:t>
                      </a:r>
                      <a:r>
                        <a:rPr lang="ko-KR" altLang="en-US" sz="1500"/>
                        <a:t>글자 </a:t>
                      </a:r>
                      <a:r>
                        <a:rPr lang="en-US" altLang="ko-KR" sz="1500"/>
                        <a:t>11</a:t>
                      </a:r>
                      <a:r>
                        <a:rPr lang="ko-KR" altLang="en-US" sz="1500"/>
                        <a:t>포인트 및 줄 간격 </a:t>
                      </a:r>
                      <a:r>
                        <a:rPr lang="en-US" altLang="ko-KR" sz="1500"/>
                        <a:t>160%</a:t>
                      </a:r>
                      <a:endParaRPr lang="en-US" altLang="ko-KR" sz="1500"/>
                    </a:p>
                    <a:p>
                      <a:pPr marL="342900" indent="-342900" latinLnBrk="1">
                        <a:buAutoNum type="arabicParenBoth"/>
                        <a:defRPr/>
                      </a:pPr>
                      <a:r>
                        <a:rPr lang="ko-KR" altLang="en-US" sz="1500">
                          <a:latin typeface="+mj-ea"/>
                          <a:ea typeface="+mj-ea"/>
                        </a:rPr>
                        <a:t>공모 제안서에 작품 설명</a:t>
                      </a:r>
                      <a:r>
                        <a:rPr lang="en-US" altLang="ko-KR" sz="1500" baseline="0">
                          <a:latin typeface="+mj-ea"/>
                          <a:ea typeface="+mj-ea"/>
                        </a:rPr>
                        <a:t> </a:t>
                      </a:r>
                      <a:r>
                        <a:rPr lang="ko-KR" altLang="en-US" sz="1500" baseline="0">
                          <a:latin typeface="+mj-ea"/>
                          <a:ea typeface="+mj-ea"/>
                        </a:rPr>
                        <a:t>등 </a:t>
                      </a:r>
                      <a:r>
                        <a:rPr lang="ko-KR" altLang="en-US" sz="1500">
                          <a:latin typeface="+mj-ea"/>
                          <a:ea typeface="+mj-ea"/>
                        </a:rPr>
                        <a:t>작성 후 함께 제출</a:t>
                      </a:r>
                      <a:endParaRPr lang="ko-KR" altLang="en-US" sz="1500">
                        <a:latin typeface="+mj-ea"/>
                        <a:ea typeface="+mj-ea"/>
                      </a:endParaRPr>
                    </a:p>
                  </a:txBody>
                  <a:tcPr marL="91440" marR="91440"/>
                </a:tc>
                <a:tc>
                  <a:txBody>
                    <a:bodyPr vert="horz" lIns="91440" tIns="45720" rIns="91440" bIns="45720" anchor="t" anchorCtr="0"/>
                    <a:p>
                      <a:pPr latinLnBrk="1">
                        <a:defRPr/>
                      </a:pPr>
                      <a:r>
                        <a:rPr lang="en-US" altLang="ko-KR" sz="1500"/>
                        <a:t>(1) </a:t>
                      </a:r>
                      <a:r>
                        <a:rPr lang="ko-KR" altLang="en-US" sz="1500"/>
                        <a:t>해상도</a:t>
                      </a:r>
                      <a:r>
                        <a:rPr lang="en-US" altLang="ko-KR" sz="1500"/>
                        <a:t>4320*2880px</a:t>
                      </a:r>
                      <a:r>
                        <a:rPr lang="ko-KR" altLang="en-US" sz="1500"/>
                        <a:t>이상 사진 원본 </a:t>
                      </a:r>
                      <a:r>
                        <a:rPr lang="en-US" altLang="ko-KR" sz="1500"/>
                        <a:t>(jpg </a:t>
                      </a:r>
                      <a:r>
                        <a:rPr lang="ko-KR" altLang="en-US" sz="1500"/>
                        <a:t>등</a:t>
                      </a:r>
                      <a:r>
                        <a:rPr lang="en-US" altLang="ko-KR" sz="1500"/>
                        <a:t>)</a:t>
                      </a:r>
                      <a:endParaRPr lang="en-US" altLang="ko-KR" sz="1500"/>
                    </a:p>
                    <a:p>
                      <a:pPr latinLnBrk="1">
                        <a:defRPr/>
                      </a:pPr>
                      <a:r>
                        <a:rPr lang="en-US" altLang="ko-KR" sz="1500"/>
                        <a:t>(2) </a:t>
                      </a:r>
                      <a:r>
                        <a:rPr lang="ko-KR" altLang="en-US" sz="1500"/>
                        <a:t>카메라</a:t>
                      </a:r>
                      <a:r>
                        <a:rPr lang="en-US" altLang="ko-KR" sz="1500"/>
                        <a:t>1000</a:t>
                      </a:r>
                      <a:r>
                        <a:rPr lang="ko-KR" altLang="en-US" sz="1500"/>
                        <a:t>만 화소 이상 촬영물</a:t>
                      </a:r>
                      <a:endParaRPr lang="ko-KR" altLang="en-US" sz="1500"/>
                    </a:p>
                    <a:p>
                      <a:pPr latinLnBrk="1">
                        <a:defRPr/>
                      </a:pPr>
                      <a:r>
                        <a:rPr lang="en-US" altLang="ko-KR" sz="1500"/>
                        <a:t>(3) </a:t>
                      </a:r>
                      <a:r>
                        <a:rPr lang="ko-KR" altLang="en-US" sz="1500"/>
                        <a:t>공모 제안서에 작품 제목과 작품 설명 </a:t>
                      </a:r>
                      <a:endParaRPr lang="ko-KR" altLang="en-US" sz="1500">
                        <a:latin typeface="+mj-ea"/>
                        <a:ea typeface="+mj-ea"/>
                      </a:endParaRPr>
                    </a:p>
                  </a:txBody>
                  <a:tcPr marL="91440" marR="91440"/>
                </a:tc>
                <a:tc>
                  <a:txBody>
                    <a:bodyPr vert="horz" lIns="91440" tIns="45720" rIns="91440" bIns="45720" anchor="t" anchorCtr="0"/>
                    <a:p>
                      <a:pPr latinLnBrk="1">
                        <a:defRPr/>
                      </a:pPr>
                      <a:r>
                        <a:rPr lang="en-US" altLang="ko-KR" sz="1500"/>
                        <a:t>(1) 5</a:t>
                      </a:r>
                      <a:r>
                        <a:rPr lang="ko-KR" altLang="en-US" sz="1500"/>
                        <a:t>분 이내의 디지털 영상물 </a:t>
                      </a:r>
                      <a:r>
                        <a:rPr lang="en-US" altLang="ko-KR" sz="1500"/>
                        <a:t>(720×480 24fps</a:t>
                      </a:r>
                      <a:r>
                        <a:rPr lang="ko-KR" altLang="en-US" sz="1500"/>
                        <a:t>이상</a:t>
                      </a:r>
                      <a:r>
                        <a:rPr lang="en-US" altLang="ko-KR" sz="1500"/>
                        <a:t>)</a:t>
                      </a:r>
                      <a:endParaRPr lang="en-US" altLang="ko-KR" sz="1500"/>
                    </a:p>
                    <a:p>
                      <a:pPr latinLnBrk="1">
                        <a:defRPr/>
                      </a:pPr>
                      <a:r>
                        <a:rPr lang="en-US" altLang="ko-KR" sz="1500"/>
                        <a:t>(2) wmv, avi, mp4 </a:t>
                      </a:r>
                      <a:r>
                        <a:rPr lang="ko-KR" altLang="en-US" sz="1500"/>
                        <a:t>등</a:t>
                      </a:r>
                      <a:endParaRPr lang="ko-KR" altLang="en-US" sz="1500"/>
                    </a:p>
                    <a:p>
                      <a:pPr latinLnBrk="1">
                        <a:defRPr/>
                      </a:pPr>
                      <a:endParaRPr lang="ko-KR" altLang="en-US" sz="1500">
                        <a:latin typeface="+mj-ea"/>
                        <a:ea typeface="+mj-ea"/>
                      </a:endParaRPr>
                    </a:p>
                  </a:txBody>
                  <a:tcPr marL="91440" marR="91440"/>
                </a:tc>
              </a:tr>
            </a:tbl>
          </a:graphicData>
        </a:graphic>
      </p:graphicFrame>
      <p:sp>
        <p:nvSpPr>
          <p:cNvPr id="20" name="TextBox 19"/>
          <p:cNvSpPr txBox="1"/>
          <p:nvPr/>
        </p:nvSpPr>
        <p:spPr>
          <a:xfrm>
            <a:off x="226635" y="6315108"/>
            <a:ext cx="6729634" cy="32316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altLang="ko-KR" b="1">
                <a:latin typeface="+mn-ea"/>
              </a:rPr>
              <a:t>6. </a:t>
            </a:r>
            <a:r>
              <a:rPr lang="ko-KR" altLang="en-US" b="1">
                <a:latin typeface="+mn-ea"/>
              </a:rPr>
              <a:t>시상 </a:t>
            </a:r>
            <a:endParaRPr lang="ko-KR" altLang="en-US" b="1">
              <a:latin typeface="+mn-ea"/>
            </a:endParaRPr>
          </a:p>
          <a:p>
            <a:pPr lvl="0">
              <a:defRPr/>
            </a:pPr>
            <a:r>
              <a:rPr lang="en-US" altLang="ko-KR" sz="1500">
                <a:solidFill>
                  <a:prstClr val="black">
                    <a:lumMod val="85000"/>
                    <a:lumOff val="15000"/>
                  </a:prstClr>
                </a:solidFill>
                <a:latin typeface="+mn-ea"/>
              </a:rPr>
              <a:t> 1) </a:t>
            </a:r>
            <a:r>
              <a:rPr lang="ko-KR" altLang="en-US" sz="1500">
                <a:solidFill>
                  <a:prstClr val="black">
                    <a:lumMod val="85000"/>
                    <a:lumOff val="15000"/>
                  </a:prstClr>
                </a:solidFill>
                <a:latin typeface="+mn-ea"/>
              </a:rPr>
              <a:t>최우수상 </a:t>
            </a:r>
            <a:r>
              <a:rPr lang="en-US" altLang="ko-KR" sz="1500">
                <a:solidFill>
                  <a:prstClr val="black">
                    <a:lumMod val="85000"/>
                    <a:lumOff val="15000"/>
                  </a:prstClr>
                </a:solidFill>
                <a:latin typeface="+mn-ea"/>
              </a:rPr>
              <a:t>1</a:t>
            </a:r>
            <a:r>
              <a:rPr lang="ko-KR" altLang="en-US" sz="1500">
                <a:solidFill>
                  <a:prstClr val="black">
                    <a:lumMod val="85000"/>
                    <a:lumOff val="15000"/>
                  </a:prstClr>
                </a:solidFill>
                <a:latin typeface="+mn-ea"/>
              </a:rPr>
              <a:t>명</a:t>
            </a:r>
            <a:r>
              <a:rPr lang="en-US" altLang="ko-KR" sz="1500">
                <a:solidFill>
                  <a:prstClr val="black">
                    <a:lumMod val="85000"/>
                    <a:lumOff val="15000"/>
                  </a:prstClr>
                </a:solidFill>
                <a:latin typeface="+mn-ea"/>
              </a:rPr>
              <a:t> (80</a:t>
            </a:r>
            <a:r>
              <a:rPr lang="ko-KR" altLang="en-US" sz="1500">
                <a:solidFill>
                  <a:prstClr val="black">
                    <a:lumMod val="85000"/>
                    <a:lumOff val="15000"/>
                  </a:prstClr>
                </a:solidFill>
                <a:latin typeface="+mn-ea"/>
              </a:rPr>
              <a:t>만원</a:t>
            </a:r>
            <a:r>
              <a:rPr lang="en-US" altLang="ko-KR" sz="1500">
                <a:solidFill>
                  <a:prstClr val="black">
                    <a:lumMod val="85000"/>
                    <a:lumOff val="15000"/>
                  </a:prstClr>
                </a:solidFill>
                <a:latin typeface="+mn-ea"/>
              </a:rPr>
              <a:t>)</a:t>
            </a:r>
            <a:endParaRPr lang="en-US" altLang="ko-KR" sz="1500">
              <a:solidFill>
                <a:prstClr val="black">
                  <a:lumMod val="85000"/>
                  <a:lumOff val="15000"/>
                </a:prstClr>
              </a:solidFill>
              <a:latin typeface="+mn-ea"/>
            </a:endParaRPr>
          </a:p>
          <a:p>
            <a:pPr lvl="0">
              <a:defRPr/>
            </a:pPr>
            <a:r>
              <a:rPr lang="en-US" altLang="ko-KR" sz="1500">
                <a:solidFill>
                  <a:prstClr val="black">
                    <a:lumMod val="85000"/>
                    <a:lumOff val="15000"/>
                  </a:prstClr>
                </a:solidFill>
                <a:latin typeface="+mn-ea"/>
              </a:rPr>
              <a:t> 2) </a:t>
            </a:r>
            <a:r>
              <a:rPr lang="ko-KR" altLang="en-US" sz="1500">
                <a:solidFill>
                  <a:prstClr val="black">
                    <a:lumMod val="85000"/>
                    <a:lumOff val="15000"/>
                  </a:prstClr>
                </a:solidFill>
                <a:latin typeface="+mn-ea"/>
              </a:rPr>
              <a:t>우수상 </a:t>
            </a:r>
            <a:r>
              <a:rPr lang="en-US" altLang="ko-KR" sz="1500">
                <a:solidFill>
                  <a:prstClr val="black">
                    <a:lumMod val="85000"/>
                    <a:lumOff val="15000"/>
                  </a:prstClr>
                </a:solidFill>
                <a:latin typeface="+mn-ea"/>
              </a:rPr>
              <a:t>2</a:t>
            </a:r>
            <a:r>
              <a:rPr lang="ko-KR" altLang="en-US" sz="1500">
                <a:solidFill>
                  <a:prstClr val="black">
                    <a:lumMod val="85000"/>
                    <a:lumOff val="15000"/>
                  </a:prstClr>
                </a:solidFill>
                <a:latin typeface="+mn-ea"/>
              </a:rPr>
              <a:t>명</a:t>
            </a:r>
            <a:r>
              <a:rPr lang="en-US" altLang="ko-KR" sz="1500">
                <a:solidFill>
                  <a:prstClr val="black">
                    <a:lumMod val="85000"/>
                    <a:lumOff val="15000"/>
                  </a:prstClr>
                </a:solidFill>
                <a:latin typeface="+mn-ea"/>
              </a:rPr>
              <a:t> (</a:t>
            </a:r>
            <a:r>
              <a:rPr lang="ko-KR" altLang="en-US" sz="1500">
                <a:solidFill>
                  <a:prstClr val="black">
                    <a:lumMod val="85000"/>
                    <a:lumOff val="15000"/>
                  </a:prstClr>
                </a:solidFill>
                <a:latin typeface="+mn-ea"/>
              </a:rPr>
              <a:t>각 </a:t>
            </a:r>
            <a:r>
              <a:rPr lang="en-US" altLang="ko-KR" sz="1500">
                <a:solidFill>
                  <a:prstClr val="black">
                    <a:lumMod val="85000"/>
                    <a:lumOff val="15000"/>
                  </a:prstClr>
                </a:solidFill>
                <a:latin typeface="+mn-ea"/>
              </a:rPr>
              <a:t>50</a:t>
            </a:r>
            <a:r>
              <a:rPr lang="ko-KR" altLang="en-US" sz="1500">
                <a:solidFill>
                  <a:prstClr val="black">
                    <a:lumMod val="85000"/>
                    <a:lumOff val="15000"/>
                  </a:prstClr>
                </a:solidFill>
                <a:latin typeface="+mn-ea"/>
              </a:rPr>
              <a:t>만원</a:t>
            </a:r>
            <a:r>
              <a:rPr lang="en-US" altLang="ko-KR" sz="1500">
                <a:solidFill>
                  <a:prstClr val="black">
                    <a:lumMod val="85000"/>
                    <a:lumOff val="15000"/>
                  </a:prstClr>
                </a:solidFill>
                <a:latin typeface="+mn-ea"/>
              </a:rPr>
              <a:t>)</a:t>
            </a:r>
            <a:endParaRPr lang="en-US" altLang="ko-KR" sz="1500">
              <a:solidFill>
                <a:prstClr val="black">
                  <a:lumMod val="85000"/>
                  <a:lumOff val="15000"/>
                </a:prstClr>
              </a:solidFill>
              <a:latin typeface="+mn-ea"/>
            </a:endParaRPr>
          </a:p>
          <a:p>
            <a:pPr lvl="0">
              <a:defRPr/>
            </a:pPr>
            <a:r>
              <a:rPr lang="en-US" altLang="ko-KR" sz="1500">
                <a:solidFill>
                  <a:prstClr val="black">
                    <a:lumMod val="85000"/>
                    <a:lumOff val="15000"/>
                  </a:prstClr>
                </a:solidFill>
                <a:latin typeface="+mn-ea"/>
              </a:rPr>
              <a:t> 3) </a:t>
            </a:r>
            <a:r>
              <a:rPr lang="ko-KR" altLang="en-US" sz="1500">
                <a:solidFill>
                  <a:prstClr val="black">
                    <a:lumMod val="85000"/>
                    <a:lumOff val="15000"/>
                  </a:prstClr>
                </a:solidFill>
                <a:latin typeface="+mn-ea"/>
              </a:rPr>
              <a:t>장려상 </a:t>
            </a:r>
            <a:r>
              <a:rPr lang="en-US" altLang="ko-KR" sz="1500">
                <a:solidFill>
                  <a:prstClr val="black">
                    <a:lumMod val="85000"/>
                    <a:lumOff val="15000"/>
                  </a:prstClr>
                </a:solidFill>
                <a:latin typeface="+mn-ea"/>
              </a:rPr>
              <a:t>3</a:t>
            </a:r>
            <a:r>
              <a:rPr lang="ko-KR" altLang="en-US" sz="1500">
                <a:solidFill>
                  <a:prstClr val="black">
                    <a:lumMod val="85000"/>
                    <a:lumOff val="15000"/>
                  </a:prstClr>
                </a:solidFill>
                <a:latin typeface="+mn-ea"/>
              </a:rPr>
              <a:t>명 </a:t>
            </a:r>
            <a:r>
              <a:rPr lang="en-US" altLang="ko-KR" sz="1500">
                <a:solidFill>
                  <a:prstClr val="black">
                    <a:lumMod val="85000"/>
                    <a:lumOff val="15000"/>
                  </a:prstClr>
                </a:solidFill>
                <a:latin typeface="+mn-ea"/>
              </a:rPr>
              <a:t>(</a:t>
            </a:r>
            <a:r>
              <a:rPr lang="ko-KR" altLang="en-US" sz="1500">
                <a:solidFill>
                  <a:prstClr val="black">
                    <a:lumMod val="85000"/>
                    <a:lumOff val="15000"/>
                  </a:prstClr>
                </a:solidFill>
                <a:latin typeface="+mn-ea"/>
              </a:rPr>
              <a:t>각 </a:t>
            </a:r>
            <a:r>
              <a:rPr lang="en-US" altLang="ko-KR" sz="1500">
                <a:solidFill>
                  <a:prstClr val="black">
                    <a:lumMod val="85000"/>
                    <a:lumOff val="15000"/>
                  </a:prstClr>
                </a:solidFill>
                <a:latin typeface="+mn-ea"/>
              </a:rPr>
              <a:t>30</a:t>
            </a:r>
            <a:r>
              <a:rPr lang="ko-KR" altLang="en-US" sz="1500">
                <a:solidFill>
                  <a:prstClr val="black">
                    <a:lumMod val="85000"/>
                    <a:lumOff val="15000"/>
                  </a:prstClr>
                </a:solidFill>
                <a:latin typeface="+mn-ea"/>
              </a:rPr>
              <a:t>만원</a:t>
            </a:r>
            <a:r>
              <a:rPr lang="en-US" altLang="ko-KR" sz="1500">
                <a:solidFill>
                  <a:prstClr val="black">
                    <a:lumMod val="85000"/>
                    <a:lumOff val="15000"/>
                  </a:prstClr>
                </a:solidFill>
                <a:latin typeface="+mn-ea"/>
              </a:rPr>
              <a:t>)</a:t>
            </a:r>
            <a:endParaRPr lang="en-US" altLang="ko-KR" sz="1500">
              <a:solidFill>
                <a:prstClr val="black">
                  <a:lumMod val="85000"/>
                  <a:lumOff val="15000"/>
                </a:prstClr>
              </a:solidFill>
              <a:latin typeface="+mn-ea"/>
            </a:endParaRPr>
          </a:p>
          <a:p>
            <a:pPr lvl="0">
              <a:defRPr/>
            </a:pPr>
            <a:r>
              <a:rPr lang="en-US" altLang="ko-KR" sz="1500">
                <a:solidFill>
                  <a:prstClr val="black">
                    <a:lumMod val="85000"/>
                    <a:lumOff val="15000"/>
                  </a:prstClr>
                </a:solidFill>
                <a:latin typeface="+mn-ea"/>
              </a:rPr>
              <a:t>    </a:t>
            </a:r>
            <a:r>
              <a:rPr lang="ko-KR" altLang="en-US" sz="1500">
                <a:solidFill>
                  <a:prstClr val="black">
                    <a:lumMod val="85000"/>
                    <a:lumOff val="15000"/>
                  </a:prstClr>
                </a:solidFill>
                <a:latin typeface="+mn-ea"/>
              </a:rPr>
              <a:t>입   상 </a:t>
            </a:r>
            <a:r>
              <a:rPr lang="en-US" altLang="ko-KR" sz="1500">
                <a:solidFill>
                  <a:prstClr val="black">
                    <a:lumMod val="85000"/>
                    <a:lumOff val="15000"/>
                  </a:prstClr>
                </a:solidFill>
                <a:latin typeface="+mn-ea"/>
              </a:rPr>
              <a:t>6</a:t>
            </a:r>
            <a:r>
              <a:rPr lang="ko-KR" altLang="en-US" sz="1500">
                <a:solidFill>
                  <a:prstClr val="black">
                    <a:lumMod val="85000"/>
                    <a:lumOff val="15000"/>
                  </a:prstClr>
                </a:solidFill>
                <a:latin typeface="+mn-ea"/>
              </a:rPr>
              <a:t>명 </a:t>
            </a:r>
            <a:r>
              <a:rPr lang="en-US" altLang="ko-KR" sz="1500">
                <a:solidFill>
                  <a:prstClr val="black">
                    <a:lumMod val="85000"/>
                    <a:lumOff val="15000"/>
                  </a:prstClr>
                </a:solidFill>
                <a:latin typeface="+mn-ea"/>
              </a:rPr>
              <a:t>(</a:t>
            </a:r>
            <a:r>
              <a:rPr lang="ko-KR" altLang="en-US" sz="1500">
                <a:solidFill>
                  <a:prstClr val="black">
                    <a:lumMod val="85000"/>
                    <a:lumOff val="15000"/>
                  </a:prstClr>
                </a:solidFill>
                <a:latin typeface="+mn-ea"/>
              </a:rPr>
              <a:t>각   </a:t>
            </a:r>
            <a:r>
              <a:rPr lang="en-US" altLang="ko-KR" sz="1500">
                <a:solidFill>
                  <a:prstClr val="black">
                    <a:lumMod val="85000"/>
                    <a:lumOff val="15000"/>
                  </a:prstClr>
                </a:solidFill>
                <a:latin typeface="+mn-ea"/>
              </a:rPr>
              <a:t>5</a:t>
            </a:r>
            <a:r>
              <a:rPr lang="ko-KR" altLang="en-US" sz="1500">
                <a:solidFill>
                  <a:prstClr val="black">
                    <a:lumMod val="85000"/>
                    <a:lumOff val="15000"/>
                  </a:prstClr>
                </a:solidFill>
                <a:latin typeface="+mn-ea"/>
              </a:rPr>
              <a:t>만원</a:t>
            </a:r>
            <a:r>
              <a:rPr lang="en-US" altLang="ko-KR" sz="1500">
                <a:solidFill>
                  <a:prstClr val="black">
                    <a:lumMod val="85000"/>
                    <a:lumOff val="15000"/>
                  </a:prstClr>
                </a:solidFill>
                <a:latin typeface="+mn-ea"/>
              </a:rPr>
              <a:t>)</a:t>
            </a:r>
            <a:endParaRPr lang="en-US" altLang="ko-KR" sz="1500">
              <a:solidFill>
                <a:prstClr val="black">
                  <a:lumMod val="85000"/>
                  <a:lumOff val="15000"/>
                </a:prstClr>
              </a:solidFill>
              <a:latin typeface="+mn-ea"/>
            </a:endParaRPr>
          </a:p>
          <a:p>
            <a:pPr lvl="0">
              <a:defRPr/>
            </a:pPr>
            <a:r>
              <a:rPr lang="en-US" altLang="ko-KR" sz="1500">
                <a:solidFill>
                  <a:prstClr val="black">
                    <a:lumMod val="85000"/>
                    <a:lumOff val="15000"/>
                  </a:prstClr>
                </a:solidFill>
                <a:latin typeface="+mn-ea"/>
              </a:rPr>
              <a:t>  - </a:t>
            </a:r>
            <a:r>
              <a:rPr lang="ko-KR" altLang="en-US" sz="1500">
                <a:solidFill>
                  <a:prstClr val="black">
                    <a:lumMod val="85000"/>
                    <a:lumOff val="15000"/>
                  </a:prstClr>
                </a:solidFill>
                <a:latin typeface="+mn-ea"/>
              </a:rPr>
              <a:t>참가자 전원 학생 마일리지 </a:t>
            </a:r>
            <a:r>
              <a:rPr lang="en-US" altLang="ko-KR" sz="1500">
                <a:solidFill>
                  <a:prstClr val="black">
                    <a:lumMod val="85000"/>
                    <a:lumOff val="15000"/>
                  </a:prstClr>
                </a:solidFill>
                <a:latin typeface="+mn-ea"/>
              </a:rPr>
              <a:t>1</a:t>
            </a:r>
            <a:r>
              <a:rPr lang="ko-KR" altLang="en-US" sz="1500">
                <a:solidFill>
                  <a:prstClr val="black">
                    <a:lumMod val="85000"/>
                    <a:lumOff val="15000"/>
                  </a:prstClr>
                </a:solidFill>
                <a:latin typeface="+mn-ea"/>
              </a:rPr>
              <a:t>시간 인정</a:t>
            </a:r>
            <a:endParaRPr lang="ko-KR" altLang="en-US" sz="1500">
              <a:solidFill>
                <a:prstClr val="black">
                  <a:lumMod val="85000"/>
                  <a:lumOff val="15000"/>
                </a:prstClr>
              </a:solidFill>
              <a:latin typeface="+mn-ea"/>
            </a:endParaRPr>
          </a:p>
          <a:p>
            <a:pPr lvl="0">
              <a:defRPr/>
            </a:pPr>
            <a:r>
              <a:rPr lang="en-US" altLang="ko-KR" sz="1500">
                <a:solidFill>
                  <a:prstClr val="black">
                    <a:lumMod val="85000"/>
                    <a:lumOff val="15000"/>
                  </a:prstClr>
                </a:solidFill>
                <a:latin typeface="+mn-ea"/>
              </a:rPr>
              <a:t>  - </a:t>
            </a:r>
            <a:r>
              <a:rPr lang="ko-KR" altLang="en-US" sz="1500">
                <a:solidFill>
                  <a:srgbClr val="ff0000"/>
                </a:solidFill>
                <a:latin typeface="+mn-ea"/>
              </a:rPr>
              <a:t>단체의 경우 대표 </a:t>
            </a:r>
            <a:r>
              <a:rPr lang="en-US" altLang="ko-KR" sz="1500">
                <a:solidFill>
                  <a:srgbClr val="ff0000"/>
                </a:solidFill>
                <a:latin typeface="+mn-ea"/>
              </a:rPr>
              <a:t>1</a:t>
            </a:r>
            <a:r>
              <a:rPr lang="ko-KR" altLang="en-US" sz="1500">
                <a:solidFill>
                  <a:srgbClr val="ff0000"/>
                </a:solidFill>
                <a:latin typeface="+mn-ea"/>
              </a:rPr>
              <a:t>명에게 지급 </a:t>
            </a:r>
            <a:endParaRPr lang="ko-KR" altLang="en-US" sz="1500">
              <a:solidFill>
                <a:srgbClr val="ff0000"/>
              </a:solidFill>
              <a:latin typeface="+mn-ea"/>
            </a:endParaRPr>
          </a:p>
          <a:p>
            <a:pPr lvl="0">
              <a:defRPr/>
            </a:pPr>
            <a:endParaRPr lang="en-US" altLang="ko-KR">
              <a:solidFill>
                <a:prstClr val="black">
                  <a:lumMod val="85000"/>
                  <a:lumOff val="15000"/>
                </a:prstClr>
              </a:solidFill>
              <a:latin typeface="+mn-ea"/>
            </a:endParaRPr>
          </a:p>
          <a:p>
            <a:pPr lvl="0">
              <a:defRPr/>
            </a:pPr>
            <a:r>
              <a:rPr lang="en-US" altLang="ko-KR" b="1">
                <a:solidFill>
                  <a:prstClr val="black"/>
                </a:solidFill>
                <a:latin typeface="맑은 고딕"/>
              </a:rPr>
              <a:t>7. </a:t>
            </a:r>
            <a:r>
              <a:rPr lang="ko-KR" altLang="en-US" b="1">
                <a:solidFill>
                  <a:prstClr val="black"/>
                </a:solidFill>
                <a:latin typeface="맑은 고딕"/>
              </a:rPr>
              <a:t>심사 방법</a:t>
            </a:r>
            <a:endParaRPr lang="ko-KR" altLang="en-US" b="1">
              <a:solidFill>
                <a:prstClr val="black"/>
              </a:solidFill>
              <a:latin typeface="맑은 고딕"/>
            </a:endParaRPr>
          </a:p>
          <a:p>
            <a:pPr lvl="0">
              <a:defRPr/>
            </a:pPr>
            <a:r>
              <a:rPr lang="en-US" altLang="ko-KR" sz="1500">
                <a:solidFill>
                  <a:prstClr val="black">
                    <a:lumMod val="85000"/>
                    <a:lumOff val="15000"/>
                  </a:prstClr>
                </a:solidFill>
                <a:latin typeface="+mn-ea"/>
              </a:rPr>
              <a:t> 1) </a:t>
            </a:r>
            <a:r>
              <a:rPr lang="ko-KR" altLang="en-US" sz="1500">
                <a:solidFill>
                  <a:prstClr val="black">
                    <a:lumMod val="85000"/>
                    <a:lumOff val="15000"/>
                  </a:prstClr>
                </a:solidFill>
                <a:latin typeface="+mn-ea"/>
              </a:rPr>
              <a:t>심사 위원</a:t>
            </a:r>
            <a:endParaRPr lang="ko-KR" altLang="en-US" sz="1500">
              <a:solidFill>
                <a:prstClr val="black">
                  <a:lumMod val="85000"/>
                  <a:lumOff val="15000"/>
                </a:prstClr>
              </a:solidFill>
              <a:latin typeface="+mn-ea"/>
            </a:endParaRPr>
          </a:p>
          <a:p>
            <a:pPr lvl="0">
              <a:defRPr/>
            </a:pPr>
            <a:r>
              <a:rPr lang="ko-KR" altLang="en-US" sz="1500">
                <a:solidFill>
                  <a:prstClr val="black">
                    <a:lumMod val="85000"/>
                    <a:lumOff val="15000"/>
                  </a:prstClr>
                </a:solidFill>
                <a:latin typeface="+mn-ea"/>
              </a:rPr>
              <a:t>    학생생활〮성평등상담소장</a:t>
            </a:r>
            <a:r>
              <a:rPr lang="en-US" altLang="ko-KR" sz="1500">
                <a:solidFill>
                  <a:prstClr val="black">
                    <a:lumMod val="85000"/>
                    <a:lumOff val="15000"/>
                  </a:prstClr>
                </a:solidFill>
                <a:latin typeface="+mn-ea"/>
              </a:rPr>
              <a:t>, </a:t>
            </a:r>
            <a:r>
              <a:rPr lang="ko-KR" altLang="en-US" sz="1500">
                <a:solidFill>
                  <a:prstClr val="black">
                    <a:lumMod val="85000"/>
                    <a:lumOff val="15000"/>
                  </a:prstClr>
                </a:solidFill>
                <a:latin typeface="+mn-ea"/>
              </a:rPr>
              <a:t>학생지원팀장</a:t>
            </a:r>
            <a:r>
              <a:rPr lang="en-US" altLang="ko-KR" sz="1500">
                <a:solidFill>
                  <a:prstClr val="black">
                    <a:lumMod val="85000"/>
                    <a:lumOff val="15000"/>
                  </a:prstClr>
                </a:solidFill>
                <a:latin typeface="+mn-ea"/>
              </a:rPr>
              <a:t>, </a:t>
            </a:r>
            <a:r>
              <a:rPr lang="ko-KR" altLang="en-US" sz="1500">
                <a:solidFill>
                  <a:prstClr val="black">
                    <a:lumMod val="85000"/>
                    <a:lumOff val="15000"/>
                  </a:prstClr>
                </a:solidFill>
                <a:latin typeface="+mn-ea"/>
              </a:rPr>
              <a:t>책임상담연구원</a:t>
            </a:r>
            <a:r>
              <a:rPr lang="en-US" altLang="ko-KR" sz="1500">
                <a:solidFill>
                  <a:prstClr val="black">
                    <a:lumMod val="85000"/>
                    <a:lumOff val="15000"/>
                  </a:prstClr>
                </a:solidFill>
                <a:latin typeface="+mn-ea"/>
              </a:rPr>
              <a:t>, </a:t>
            </a:r>
            <a:r>
              <a:rPr lang="ko-KR" altLang="en-US" sz="1500">
                <a:solidFill>
                  <a:prstClr val="black">
                    <a:lumMod val="85000"/>
                    <a:lumOff val="15000"/>
                  </a:prstClr>
                </a:solidFill>
                <a:latin typeface="+mn-ea"/>
              </a:rPr>
              <a:t>상담연구원</a:t>
            </a:r>
            <a:endParaRPr lang="ko-KR" altLang="en-US" sz="1500">
              <a:solidFill>
                <a:prstClr val="black">
                  <a:lumMod val="85000"/>
                  <a:lumOff val="15000"/>
                </a:prstClr>
              </a:solidFill>
              <a:latin typeface="+mn-ea"/>
            </a:endParaRPr>
          </a:p>
          <a:p>
            <a:pPr lvl="0">
              <a:defRPr/>
            </a:pPr>
            <a:r>
              <a:rPr lang="en-US" altLang="ko-KR" sz="1500">
                <a:solidFill>
                  <a:prstClr val="black">
                    <a:lumMod val="85000"/>
                    <a:lumOff val="15000"/>
                  </a:prstClr>
                </a:solidFill>
                <a:latin typeface="+mn-ea"/>
              </a:rPr>
              <a:t> 2) </a:t>
            </a:r>
            <a:r>
              <a:rPr lang="ko-KR" altLang="en-US" sz="1500">
                <a:solidFill>
                  <a:prstClr val="black">
                    <a:lumMod val="85000"/>
                    <a:lumOff val="15000"/>
                  </a:prstClr>
                </a:solidFill>
                <a:latin typeface="+mn-ea"/>
              </a:rPr>
              <a:t>심사 기준 </a:t>
            </a:r>
            <a:endParaRPr lang="ko-KR" altLang="en-US" sz="1500">
              <a:solidFill>
                <a:prstClr val="black">
                  <a:lumMod val="85000"/>
                  <a:lumOff val="15000"/>
                </a:prstClr>
              </a:solidFill>
              <a:latin typeface="+mn-ea"/>
            </a:endParaRPr>
          </a:p>
          <a:p>
            <a:pPr lvl="0">
              <a:defRPr/>
            </a:pPr>
            <a:r>
              <a:rPr lang="ko-KR" altLang="en-US" sz="1500">
                <a:solidFill>
                  <a:prstClr val="black">
                    <a:lumMod val="85000"/>
                    <a:lumOff val="15000"/>
                  </a:prstClr>
                </a:solidFill>
                <a:latin typeface="+mn-ea"/>
              </a:rPr>
              <a:t>    창의성</a:t>
            </a:r>
            <a:r>
              <a:rPr lang="en-US" altLang="ko-KR" sz="1500">
                <a:solidFill>
                  <a:prstClr val="black">
                    <a:lumMod val="85000"/>
                    <a:lumOff val="15000"/>
                  </a:prstClr>
                </a:solidFill>
                <a:latin typeface="+mn-ea"/>
              </a:rPr>
              <a:t>(40%), </a:t>
            </a:r>
            <a:r>
              <a:rPr lang="ko-KR" altLang="en-US" sz="1500">
                <a:solidFill>
                  <a:prstClr val="black">
                    <a:lumMod val="85000"/>
                    <a:lumOff val="15000"/>
                  </a:prstClr>
                </a:solidFill>
                <a:latin typeface="+mn-ea"/>
              </a:rPr>
              <a:t>주제 적합성</a:t>
            </a:r>
            <a:r>
              <a:rPr lang="en-US" altLang="ko-KR" sz="1500">
                <a:solidFill>
                  <a:prstClr val="black">
                    <a:lumMod val="85000"/>
                    <a:lumOff val="15000"/>
                  </a:prstClr>
                </a:solidFill>
                <a:latin typeface="+mn-ea"/>
              </a:rPr>
              <a:t>(30%), </a:t>
            </a:r>
            <a:r>
              <a:rPr lang="ko-KR" altLang="en-US" sz="1500">
                <a:solidFill>
                  <a:prstClr val="black">
                    <a:lumMod val="85000"/>
                    <a:lumOff val="15000"/>
                  </a:prstClr>
                </a:solidFill>
                <a:latin typeface="+mn-ea"/>
              </a:rPr>
              <a:t>표현 기술성</a:t>
            </a:r>
            <a:r>
              <a:rPr lang="en-US" altLang="ko-KR" sz="1500">
                <a:solidFill>
                  <a:prstClr val="black">
                    <a:lumMod val="85000"/>
                    <a:lumOff val="15000"/>
                  </a:prstClr>
                </a:solidFill>
                <a:latin typeface="+mn-ea"/>
              </a:rPr>
              <a:t>(20%), </a:t>
            </a:r>
            <a:r>
              <a:rPr lang="ko-KR" altLang="en-US" sz="1500">
                <a:solidFill>
                  <a:prstClr val="black">
                    <a:lumMod val="85000"/>
                    <a:lumOff val="15000"/>
                  </a:prstClr>
                </a:solidFill>
                <a:latin typeface="+mn-ea"/>
              </a:rPr>
              <a:t>완성도</a:t>
            </a:r>
            <a:r>
              <a:rPr lang="en-US" altLang="ko-KR" sz="1500">
                <a:solidFill>
                  <a:prstClr val="black">
                    <a:lumMod val="85000"/>
                    <a:lumOff val="15000"/>
                  </a:prstClr>
                </a:solidFill>
                <a:latin typeface="+mn-ea"/>
              </a:rPr>
              <a:t>(10%)</a:t>
            </a:r>
            <a:endParaRPr lang="en-US" altLang="ko-KR" sz="1200">
              <a:latin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226636" y="974555"/>
            <a:ext cx="6383048" cy="860258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233946" y="1042577"/>
            <a:ext cx="6729634" cy="17653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altLang="ko-KR" b="1">
                <a:latin typeface="+mn-ea"/>
              </a:rPr>
              <a:t>8. </a:t>
            </a:r>
            <a:r>
              <a:rPr lang="ko-KR" altLang="en-US" b="1">
                <a:latin typeface="+mn-ea"/>
              </a:rPr>
              <a:t>결과 발표</a:t>
            </a:r>
            <a:endParaRPr lang="ko-KR" altLang="en-US" b="1">
              <a:latin typeface="+mn-ea"/>
            </a:endParaRPr>
          </a:p>
          <a:p>
            <a:pPr lvl="0">
              <a:defRPr/>
            </a:pPr>
            <a:r>
              <a:rPr lang="en-US" altLang="ko-KR" sz="1600">
                <a:solidFill>
                  <a:prstClr val="black">
                    <a:lumMod val="85000"/>
                    <a:lumOff val="15000"/>
                  </a:prstClr>
                </a:solidFill>
                <a:latin typeface="+mn-ea"/>
              </a:rPr>
              <a:t> </a:t>
            </a:r>
            <a:r>
              <a:rPr lang="en-US" altLang="ko-KR" sz="1500">
                <a:solidFill>
                  <a:prstClr val="black">
                    <a:lumMod val="85000"/>
                    <a:lumOff val="15000"/>
                  </a:prstClr>
                </a:solidFill>
                <a:latin typeface="+mn-ea"/>
              </a:rPr>
              <a:t>1) </a:t>
            </a:r>
            <a:r>
              <a:rPr lang="ko-KR" altLang="en-US" sz="1500">
                <a:solidFill>
                  <a:prstClr val="black">
                    <a:lumMod val="85000"/>
                    <a:lumOff val="15000"/>
                  </a:prstClr>
                </a:solidFill>
                <a:latin typeface="+mn-ea"/>
              </a:rPr>
              <a:t>발표 일자 </a:t>
            </a:r>
            <a:r>
              <a:rPr lang="en-US" altLang="ko-KR" sz="1500">
                <a:solidFill>
                  <a:prstClr val="black">
                    <a:lumMod val="85000"/>
                    <a:lumOff val="15000"/>
                  </a:prstClr>
                </a:solidFill>
                <a:latin typeface="+mn-ea"/>
              </a:rPr>
              <a:t>: 2021. 6. 11(</a:t>
            </a:r>
            <a:r>
              <a:rPr lang="ko-KR" altLang="en-US" sz="1500">
                <a:solidFill>
                  <a:prstClr val="black">
                    <a:lumMod val="85000"/>
                    <a:lumOff val="15000"/>
                  </a:prstClr>
                </a:solidFill>
                <a:latin typeface="+mn-ea"/>
              </a:rPr>
              <a:t>금</a:t>
            </a:r>
            <a:r>
              <a:rPr lang="en-US" altLang="ko-KR" sz="1500">
                <a:solidFill>
                  <a:prstClr val="black">
                    <a:lumMod val="85000"/>
                    <a:lumOff val="15000"/>
                  </a:prstClr>
                </a:solidFill>
                <a:latin typeface="+mn-ea"/>
              </a:rPr>
              <a:t>) </a:t>
            </a:r>
            <a:r>
              <a:rPr lang="ko-KR" altLang="en-US" sz="1500">
                <a:solidFill>
                  <a:prstClr val="black">
                    <a:lumMod val="85000"/>
                    <a:lumOff val="15000"/>
                  </a:prstClr>
                </a:solidFill>
                <a:latin typeface="+mn-ea"/>
              </a:rPr>
              <a:t>예상</a:t>
            </a:r>
            <a:endParaRPr lang="ko-KR" altLang="en-US" sz="1500">
              <a:solidFill>
                <a:prstClr val="black">
                  <a:lumMod val="85000"/>
                  <a:lumOff val="15000"/>
                </a:prstClr>
              </a:solidFill>
              <a:latin typeface="+mn-ea"/>
            </a:endParaRPr>
          </a:p>
          <a:p>
            <a:pPr lvl="0">
              <a:defRPr/>
            </a:pPr>
            <a:r>
              <a:rPr lang="en-US" altLang="ko-KR" sz="1500">
                <a:solidFill>
                  <a:prstClr val="black">
                    <a:lumMod val="85000"/>
                    <a:lumOff val="15000"/>
                  </a:prstClr>
                </a:solidFill>
                <a:latin typeface="+mn-ea"/>
              </a:rPr>
              <a:t> 2) </a:t>
            </a:r>
            <a:r>
              <a:rPr lang="ko-KR" altLang="en-US" sz="1500">
                <a:solidFill>
                  <a:prstClr val="black">
                    <a:lumMod val="85000"/>
                    <a:lumOff val="15000"/>
                  </a:prstClr>
                </a:solidFill>
                <a:latin typeface="+mn-ea"/>
              </a:rPr>
              <a:t>발표 방법 </a:t>
            </a:r>
            <a:r>
              <a:rPr lang="en-US" altLang="ko-KR" sz="1500">
                <a:solidFill>
                  <a:prstClr val="black">
                    <a:lumMod val="85000"/>
                    <a:lumOff val="15000"/>
                  </a:prstClr>
                </a:solidFill>
                <a:latin typeface="+mn-ea"/>
              </a:rPr>
              <a:t>: </a:t>
            </a:r>
            <a:r>
              <a:rPr lang="ko-KR" altLang="en-US" sz="1500">
                <a:solidFill>
                  <a:prstClr val="black">
                    <a:lumMod val="85000"/>
                    <a:lumOff val="15000"/>
                  </a:prstClr>
                </a:solidFill>
                <a:latin typeface="+mn-ea"/>
              </a:rPr>
              <a:t>개별 연락 및 홈페이지 공고</a:t>
            </a:r>
            <a:endParaRPr lang="ko-KR" altLang="en-US" sz="1500">
              <a:solidFill>
                <a:prstClr val="black">
                  <a:lumMod val="85000"/>
                  <a:lumOff val="15000"/>
                </a:prstClr>
              </a:solidFill>
              <a:latin typeface="+mn-ea"/>
            </a:endParaRPr>
          </a:p>
          <a:p>
            <a:pPr lvl="0">
              <a:defRPr/>
            </a:pPr>
            <a:r>
              <a:rPr lang="en-US" altLang="ko-KR" sz="1500">
                <a:solidFill>
                  <a:prstClr val="black">
                    <a:lumMod val="85000"/>
                    <a:lumOff val="15000"/>
                  </a:prstClr>
                </a:solidFill>
                <a:latin typeface="+mn-ea"/>
              </a:rPr>
              <a:t> 3) </a:t>
            </a:r>
            <a:r>
              <a:rPr lang="ko-KR" altLang="en-US" sz="1500">
                <a:solidFill>
                  <a:prstClr val="black">
                    <a:lumMod val="85000"/>
                    <a:lumOff val="15000"/>
                  </a:prstClr>
                </a:solidFill>
                <a:latin typeface="+mn-ea"/>
              </a:rPr>
              <a:t>작품 전시 </a:t>
            </a:r>
            <a:r>
              <a:rPr lang="en-US" altLang="ko-KR" sz="1500">
                <a:solidFill>
                  <a:prstClr val="black">
                    <a:lumMod val="85000"/>
                    <a:lumOff val="15000"/>
                  </a:prstClr>
                </a:solidFill>
                <a:latin typeface="+mn-ea"/>
              </a:rPr>
              <a:t>: </a:t>
            </a:r>
            <a:r>
              <a:rPr lang="ko-KR" altLang="en-US" sz="1500">
                <a:solidFill>
                  <a:prstClr val="black">
                    <a:lumMod val="85000"/>
                    <a:lumOff val="15000"/>
                  </a:prstClr>
                </a:solidFill>
                <a:latin typeface="+mn-ea"/>
              </a:rPr>
              <a:t>상담소 홈페이지에 수상작 전시 예정</a:t>
            </a:r>
            <a:endParaRPr lang="ko-KR" altLang="en-US" sz="1500">
              <a:solidFill>
                <a:prstClr val="black">
                  <a:lumMod val="85000"/>
                  <a:lumOff val="15000"/>
                </a:prstClr>
              </a:solidFill>
              <a:latin typeface="+mn-ea"/>
            </a:endParaRPr>
          </a:p>
          <a:p>
            <a:pPr lvl="0">
              <a:defRPr/>
            </a:pPr>
            <a:endParaRPr lang="en-US" altLang="ko-KR" sz="1600">
              <a:solidFill>
                <a:prstClr val="black">
                  <a:lumMod val="85000"/>
                  <a:lumOff val="15000"/>
                </a:prstClr>
              </a:solidFill>
              <a:latin typeface="+mn-ea"/>
            </a:endParaRPr>
          </a:p>
          <a:p>
            <a:pPr lvl="0">
              <a:defRPr/>
            </a:pPr>
            <a:r>
              <a:rPr lang="en-US" altLang="ko-KR" b="1">
                <a:solidFill>
                  <a:prstClr val="black"/>
                </a:solidFill>
                <a:latin typeface="맑은 고딕"/>
              </a:rPr>
              <a:t>9. </a:t>
            </a:r>
            <a:r>
              <a:rPr lang="ko-KR" altLang="en-US" b="1">
                <a:solidFill>
                  <a:prstClr val="black"/>
                </a:solidFill>
                <a:latin typeface="맑은 고딕"/>
              </a:rPr>
              <a:t>추진 일정</a:t>
            </a:r>
            <a:endParaRPr lang="ko-KR" altLang="en-US" b="1">
              <a:solidFill>
                <a:prstClr val="black"/>
              </a:solidFill>
              <a:latin typeface="맑은 고딕"/>
            </a:endParaRPr>
          </a:p>
          <a:p>
            <a:pPr lvl="0">
              <a:defRPr/>
            </a:pPr>
            <a:endParaRPr lang="en-US" altLang="ko-KR" sz="1200">
              <a:latin typeface="+mn-ea"/>
            </a:endParaRPr>
          </a:p>
        </p:txBody>
      </p:sp>
      <p:cxnSp>
        <p:nvCxnSpPr>
          <p:cNvPr id="13" name="직선 연결선 12"/>
          <p:cNvCxnSpPr/>
          <p:nvPr/>
        </p:nvCxnSpPr>
        <p:spPr>
          <a:xfrm flipV="1">
            <a:off x="226635" y="696052"/>
            <a:ext cx="6383049" cy="28350"/>
          </a:xfrm>
          <a:prstGeom prst="line">
            <a:avLst/>
          </a:prstGeom>
          <a:ln w="38100">
            <a:solidFill>
              <a:srgbClr val="4585a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직사각형 13"/>
          <p:cNvSpPr/>
          <p:nvPr/>
        </p:nvSpPr>
        <p:spPr>
          <a:xfrm>
            <a:off x="298825" y="168265"/>
            <a:ext cx="5644135" cy="4821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lnSpc>
                <a:spcPct val="150000"/>
              </a:lnSpc>
              <a:spcAft>
                <a:spcPts val="600"/>
              </a:spcAft>
              <a:buSzPct val="100000"/>
              <a:defRPr/>
            </a:pPr>
            <a:r>
              <a:rPr lang="ko-KR" altLang="en-US" sz="2000" kern="0" spc="-40">
                <a:latin typeface="HY헤드라인M"/>
                <a:ea typeface="HY헤드라인M"/>
              </a:rPr>
              <a:t>공모전 안내</a:t>
            </a:r>
            <a:endParaRPr lang="ko-KR" altLang="en-US" sz="2000" kern="0" spc="-40">
              <a:latin typeface="HY헤드라인M"/>
              <a:ea typeface="HY헤드라인M"/>
            </a:endParaRPr>
          </a:p>
        </p:txBody>
      </p:sp>
      <p:graphicFrame>
        <p:nvGraphicFramePr>
          <p:cNvPr id="15" name="표 14"/>
          <p:cNvGraphicFramePr>
            <a:graphicFrameLocks noGrp="1"/>
          </p:cNvGraphicFramePr>
          <p:nvPr/>
        </p:nvGraphicFramePr>
        <p:xfrm>
          <a:off x="580056" y="2653177"/>
          <a:ext cx="5580112" cy="2175105"/>
        </p:xfrm>
        <a:graphic>
          <a:graphicData uri="http://schemas.openxmlformats.org/drawingml/2006/table">
            <a:tbl>
              <a:tblPr>
                <a:tableStyleId>{0505E3EF-67EA-436B-97B2-0124C06EBD24}</a:tableStyleId>
              </a:tblPr>
              <a:tblGrid>
                <a:gridCol w="1395029"/>
                <a:gridCol w="4185083"/>
              </a:tblGrid>
              <a:tr h="348793">
                <a:tc>
                  <a:txBody>
                    <a:bodyPr vert="horz" lIns="80473" tIns="22248" rIns="80473" bIns="22248" anchor="ctr" anchorCtr="0"/>
                    <a:p>
                      <a:pPr marL="0" marR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600" kern="0" spc="0">
                          <a:effectLst/>
                        </a:rPr>
                        <a:t>공고</a:t>
                      </a: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marL="80473" marR="80473" marT="22248" marB="22248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 vert="horz" lIns="80473" tIns="22248" rIns="80473" bIns="22248" anchor="ctr" anchorCtr="0"/>
                    <a:p>
                      <a:pPr marL="0" marR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600" kern="0" spc="0">
                          <a:effectLst/>
                        </a:rPr>
                        <a:t>2021. 4. 26(</a:t>
                      </a:r>
                      <a:r>
                        <a:rPr lang="ko-KR" altLang="en-US" sz="1600" kern="0" spc="0">
                          <a:effectLst/>
                        </a:rPr>
                        <a:t>월</a:t>
                      </a:r>
                      <a:r>
                        <a:rPr lang="en-US" altLang="ko-KR" sz="1600" kern="0" spc="0">
                          <a:effectLst/>
                        </a:rPr>
                        <a:t>)</a:t>
                      </a: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marL="80473" marR="80473" marT="22248" marB="22248" anchor="ctr"/>
                </a:tc>
              </a:tr>
              <a:tr h="348793">
                <a:tc>
                  <a:txBody>
                    <a:bodyPr vert="horz" lIns="80473" tIns="22248" rIns="80473" bIns="22248" anchor="ctr" anchorCtr="0"/>
                    <a:p>
                      <a:pPr marL="0" marR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600" kern="0" spc="0">
                          <a:effectLst/>
                        </a:rPr>
                        <a:t>접수기간</a:t>
                      </a: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marL="80473" marR="80473" marT="22248" marB="22248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 vert="horz" lIns="80473" tIns="22248" rIns="80473" bIns="22248" anchor="ctr" anchorCtr="0"/>
                    <a:p>
                      <a:pPr marL="0" marR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600" kern="0" spc="0">
                          <a:solidFill>
                            <a:schemeClr val="tx1"/>
                          </a:solidFill>
                          <a:effectLst/>
                        </a:rPr>
                        <a:t>2021. 5. 3(</a:t>
                      </a:r>
                      <a:r>
                        <a:rPr lang="ko-KR" altLang="en-US" sz="1600" kern="0" spc="0">
                          <a:solidFill>
                            <a:schemeClr val="tx1"/>
                          </a:solidFill>
                          <a:effectLst/>
                        </a:rPr>
                        <a:t>월</a:t>
                      </a:r>
                      <a:r>
                        <a:rPr lang="en-US" altLang="ko-KR" sz="1600" kern="0" spc="0">
                          <a:solidFill>
                            <a:schemeClr val="tx1"/>
                          </a:solidFill>
                          <a:effectLst/>
                        </a:rPr>
                        <a:t>) ~</a:t>
                      </a:r>
                      <a:r>
                        <a:rPr lang="en-US" altLang="ko-KR" sz="1600" kern="0" spc="0">
                          <a:solidFill>
                            <a:srgbClr val="0000ff"/>
                          </a:solidFill>
                          <a:effectLst/>
                        </a:rPr>
                        <a:t> 2021. 6.</a:t>
                      </a:r>
                      <a:r>
                        <a:rPr lang="ko-KR" altLang="en-US" sz="1600" kern="0" spc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altLang="ko-KR" sz="1600" kern="0" spc="0">
                          <a:solidFill>
                            <a:srgbClr val="0000ff"/>
                          </a:solidFill>
                          <a:effectLst/>
                        </a:rPr>
                        <a:t>7(</a:t>
                      </a:r>
                      <a:r>
                        <a:rPr lang="ko-KR" altLang="en-US" sz="1600" kern="0" spc="0">
                          <a:solidFill>
                            <a:srgbClr val="0000ff"/>
                          </a:solidFill>
                          <a:effectLst/>
                        </a:rPr>
                        <a:t>월</a:t>
                      </a:r>
                      <a:r>
                        <a:rPr lang="en-US" altLang="ko-KR" sz="1600" kern="0" spc="0">
                          <a:solidFill>
                            <a:srgbClr val="0000ff"/>
                          </a:solidFill>
                          <a:effectLst/>
                        </a:rPr>
                        <a:t>)</a:t>
                      </a:r>
                      <a:r>
                        <a:rPr lang="ko-KR" altLang="en-US" sz="1600" kern="0" spc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altLang="ko-KR" sz="1600" kern="0" spc="0">
                          <a:solidFill>
                            <a:srgbClr val="0000ff"/>
                          </a:solidFill>
                          <a:effectLst/>
                        </a:rPr>
                        <a:t>18</a:t>
                      </a:r>
                      <a:r>
                        <a:rPr lang="ko-KR" altLang="en-US" sz="1600" kern="0" spc="0">
                          <a:solidFill>
                            <a:srgbClr val="0000ff"/>
                          </a:solidFill>
                          <a:effectLst/>
                        </a:rPr>
                        <a:t>시까지</a:t>
                      </a:r>
                      <a:endParaRPr lang="ko-KR" altLang="en-US" sz="1600" kern="0" spc="0">
                        <a:solidFill>
                          <a:srgbClr val="0000ff"/>
                        </a:solidFill>
                        <a:effectLst/>
                      </a:endParaRPr>
                    </a:p>
                  </a:txBody>
                  <a:tcPr marL="80473" marR="80473" marT="22248" marB="22248" anchor="ctr"/>
                </a:tc>
              </a:tr>
              <a:tr h="348793">
                <a:tc>
                  <a:txBody>
                    <a:bodyPr vert="horz" lIns="80473" tIns="22248" rIns="80473" bIns="22248" anchor="ctr" anchorCtr="0"/>
                    <a:p>
                      <a:pPr marL="0" marR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600" kern="0" spc="0">
                          <a:effectLst/>
                        </a:rPr>
                        <a:t>응모작 심사</a:t>
                      </a: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marL="80473" marR="80473" marT="22248" marB="22248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 vert="horz" lIns="80473" tIns="22248" rIns="80473" bIns="22248" anchor="ctr" anchorCtr="0"/>
                    <a:p>
                      <a:pPr marL="0" marR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600" kern="0" spc="0">
                          <a:effectLst/>
                        </a:rPr>
                        <a:t>2021. 6. 8(</a:t>
                      </a:r>
                      <a:r>
                        <a:rPr lang="ko-KR" altLang="en-US" sz="1600" kern="0" spc="0">
                          <a:effectLst/>
                        </a:rPr>
                        <a:t>화</a:t>
                      </a:r>
                      <a:r>
                        <a:rPr lang="en-US" altLang="ko-KR" sz="1600" kern="0" spc="0">
                          <a:effectLst/>
                        </a:rPr>
                        <a:t>) ~ 2021. 6. 10(</a:t>
                      </a:r>
                      <a:r>
                        <a:rPr lang="ko-KR" altLang="en-US" sz="1600" kern="0" spc="0">
                          <a:effectLst/>
                        </a:rPr>
                        <a:t>목</a:t>
                      </a:r>
                      <a:r>
                        <a:rPr lang="en-US" altLang="ko-KR" sz="1600" kern="0" spc="0">
                          <a:effectLst/>
                        </a:rPr>
                        <a:t>)</a:t>
                      </a:r>
                      <a:endParaRPr lang="en-US" altLang="ko-KR" sz="1600" kern="0" spc="0">
                        <a:effectLst/>
                      </a:endParaRPr>
                    </a:p>
                  </a:txBody>
                  <a:tcPr marL="80473" marR="80473" marT="22248" marB="22248" anchor="ctr"/>
                </a:tc>
              </a:tr>
              <a:tr h="348793">
                <a:tc>
                  <a:txBody>
                    <a:bodyPr vert="horz" lIns="80473" tIns="22248" rIns="80473" bIns="22248" anchor="ctr" anchorCtr="0"/>
                    <a:p>
                      <a:pPr marL="0" marR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600" kern="0" spc="0">
                          <a:effectLst/>
                        </a:rPr>
                        <a:t>결과 발표</a:t>
                      </a: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marL="80473" marR="80473" marT="22248" marB="22248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 vert="horz" lIns="80473" tIns="22248" rIns="80473" bIns="22248" anchor="ctr" anchorCtr="0"/>
                    <a:p>
                      <a:pPr marL="0" marR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600" kern="0" spc="0">
                          <a:effectLst/>
                        </a:rPr>
                        <a:t>2021. 6. 11(</a:t>
                      </a:r>
                      <a:r>
                        <a:rPr lang="ko-KR" altLang="en-US" sz="1600" kern="0" spc="0">
                          <a:effectLst/>
                        </a:rPr>
                        <a:t>금</a:t>
                      </a:r>
                      <a:r>
                        <a:rPr lang="en-US" altLang="ko-KR" sz="1600" kern="0" spc="0">
                          <a:effectLst/>
                        </a:rPr>
                        <a:t>)</a:t>
                      </a:r>
                      <a:endParaRPr lang="en-US" altLang="ko-KR" sz="1600" kern="0" spc="0">
                        <a:effectLst/>
                      </a:endParaRPr>
                    </a:p>
                  </a:txBody>
                  <a:tcPr marL="80473" marR="80473" marT="22248" marB="22248" anchor="ctr"/>
                </a:tc>
              </a:tr>
              <a:tr h="348793">
                <a:tc>
                  <a:txBody>
                    <a:bodyPr vert="horz" lIns="80473" tIns="22248" rIns="80473" bIns="22248" anchor="ctr" anchorCtr="0"/>
                    <a:p>
                      <a:pPr marL="0" marR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600" kern="0" spc="0">
                          <a:effectLst/>
                        </a:rPr>
                        <a:t>장학금 지급</a:t>
                      </a: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marL="80473" marR="80473" marT="22248" marB="22248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 vert="horz" lIns="80473" tIns="22248" rIns="80473" bIns="22248" anchor="ctr" anchorCtr="0"/>
                    <a:p>
                      <a:pPr marL="0" marR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600" kern="0" spc="0">
                          <a:effectLst/>
                        </a:rPr>
                        <a:t>2021. 6. 18(</a:t>
                      </a:r>
                      <a:r>
                        <a:rPr lang="ko-KR" altLang="en-US" sz="1600" kern="0" spc="0">
                          <a:effectLst/>
                        </a:rPr>
                        <a:t>금</a:t>
                      </a:r>
                      <a:r>
                        <a:rPr lang="en-US" altLang="ko-KR" sz="1600" kern="0" spc="0">
                          <a:effectLst/>
                        </a:rPr>
                        <a:t>)</a:t>
                      </a:r>
                      <a:endParaRPr lang="en-US" altLang="ko-KR" sz="1600" kern="0" spc="0">
                        <a:effectLst/>
                      </a:endParaRPr>
                    </a:p>
                  </a:txBody>
                  <a:tcPr marL="80473" marR="80473" marT="22248" marB="22248" anchor="ctr"/>
                </a:tc>
              </a:tr>
            </a:tbl>
          </a:graphicData>
        </a:graphic>
      </p:graphicFrame>
      <p:sp>
        <p:nvSpPr>
          <p:cNvPr id="17" name="TextBox 16"/>
          <p:cNvSpPr txBox="1"/>
          <p:nvPr/>
        </p:nvSpPr>
        <p:spPr>
          <a:xfrm>
            <a:off x="242355" y="4897327"/>
            <a:ext cx="6268063" cy="410881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US" altLang="ko-KR" b="1">
                <a:solidFill>
                  <a:srgbClr val="ff0000"/>
                </a:solidFill>
                <a:latin typeface="+mn-ea"/>
              </a:rPr>
              <a:t>10. </a:t>
            </a:r>
            <a:r>
              <a:rPr lang="ko-KR" altLang="en-US" b="1">
                <a:solidFill>
                  <a:srgbClr val="ff0000"/>
                </a:solidFill>
                <a:latin typeface="+mn-ea"/>
              </a:rPr>
              <a:t>유의사항</a:t>
            </a:r>
            <a:endParaRPr lang="ko-KR" altLang="en-US" b="1">
              <a:solidFill>
                <a:srgbClr val="ff0000"/>
              </a:solidFill>
              <a:latin typeface="+mn-ea"/>
            </a:endParaRPr>
          </a:p>
          <a:p>
            <a:pPr lvl="0">
              <a:defRPr/>
            </a:pPr>
            <a:r>
              <a:rPr lang="en-US" altLang="ko-KR" sz="140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  </a:t>
            </a:r>
            <a:r>
              <a:rPr lang="en-US" altLang="ko-KR" sz="150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1) </a:t>
            </a:r>
            <a:r>
              <a:rPr lang="ko-KR" altLang="en-US" sz="150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응모작은 순수 창작물이어야 함</a:t>
            </a:r>
            <a:endParaRPr lang="ko-KR" altLang="en-US" sz="150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  <a:p>
            <a:pPr lvl="0">
              <a:defRPr/>
            </a:pPr>
            <a:endParaRPr lang="en-US" altLang="ko-KR" sz="150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  <a:p>
            <a:pPr lvl="0">
              <a:defRPr/>
            </a:pPr>
            <a:r>
              <a:rPr lang="en-US" altLang="ko-KR" sz="150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  2) </a:t>
            </a:r>
            <a:r>
              <a:rPr lang="ko-KR" altLang="en-US" sz="150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제작에 사용된 글</a:t>
            </a:r>
            <a:r>
              <a:rPr lang="en-US" altLang="ko-KR" sz="150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, </a:t>
            </a:r>
            <a:r>
              <a:rPr lang="ko-KR" altLang="en-US" sz="150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음원</a:t>
            </a:r>
            <a:r>
              <a:rPr lang="en-US" altLang="ko-KR" sz="150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, </a:t>
            </a:r>
            <a:r>
              <a:rPr lang="ko-KR" altLang="en-US" sz="150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영상</a:t>
            </a:r>
            <a:r>
              <a:rPr lang="en-US" altLang="ko-KR" sz="150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, </a:t>
            </a:r>
            <a:r>
              <a:rPr lang="ko-KR" altLang="en-US" sz="150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사진</a:t>
            </a:r>
            <a:r>
              <a:rPr lang="en-US" altLang="ko-KR" sz="150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, </a:t>
            </a:r>
            <a:r>
              <a:rPr lang="ko-KR" altLang="en-US" sz="150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이미지 등 일체의 법적 문제가 </a:t>
            </a:r>
            <a:endParaRPr lang="ko-KR" altLang="en-US" sz="150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  <a:p>
            <a:pPr lvl="0">
              <a:defRPr/>
            </a:pPr>
            <a:r>
              <a:rPr lang="en-US" altLang="ko-KR" sz="150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     </a:t>
            </a:r>
            <a:r>
              <a:rPr lang="ko-KR" altLang="en-US" sz="150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없어야 하며</a:t>
            </a:r>
            <a:r>
              <a:rPr lang="en-US" altLang="ko-KR" sz="150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 </a:t>
            </a:r>
            <a:r>
              <a:rPr lang="ko-KR" altLang="en-US" sz="150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이와 관련하여 민〮형사상 문제는 참가자가 책임</a:t>
            </a:r>
            <a:r>
              <a:rPr lang="en-US" altLang="ko-KR" sz="150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, </a:t>
            </a:r>
            <a:endParaRPr lang="en-US" altLang="ko-KR" sz="150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  <a:p>
            <a:pPr lvl="0">
              <a:defRPr/>
            </a:pPr>
            <a:r>
              <a:rPr lang="en-US" altLang="ko-KR" sz="150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     </a:t>
            </a:r>
            <a:r>
              <a:rPr lang="ko-KR" altLang="en-US" sz="150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부담하여야 함</a:t>
            </a:r>
            <a:endParaRPr lang="ko-KR" altLang="en-US" sz="150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  <a:p>
            <a:pPr lvl="0">
              <a:defRPr/>
            </a:pPr>
            <a:endParaRPr lang="en-US" altLang="ko-KR" sz="150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  <a:p>
            <a:pPr lvl="0">
              <a:defRPr/>
            </a:pPr>
            <a:r>
              <a:rPr lang="en-US" altLang="ko-KR" sz="150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  3) </a:t>
            </a:r>
            <a:r>
              <a:rPr lang="ko-KR" altLang="en-US" sz="150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제출된 작품은 반환하지 않으며</a:t>
            </a:r>
            <a:r>
              <a:rPr lang="en-US" altLang="ko-KR" sz="150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, </a:t>
            </a:r>
            <a:r>
              <a:rPr lang="ko-KR" altLang="en-US" sz="150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당선된 작품은 </a:t>
            </a:r>
            <a:endParaRPr lang="ko-KR" altLang="en-US" sz="150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  <a:p>
            <a:pPr lvl="0">
              <a:defRPr/>
            </a:pPr>
            <a:r>
              <a:rPr lang="en-US" altLang="ko-KR" sz="150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     </a:t>
            </a:r>
            <a:r>
              <a:rPr lang="ko-KR" altLang="en-US" sz="150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본교 학교 및 학생생활〮성평등상담소 홈페이지에 게시할 수 있음</a:t>
            </a:r>
            <a:endParaRPr lang="ko-KR" altLang="en-US" sz="150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  <a:p>
            <a:pPr lvl="0">
              <a:defRPr/>
            </a:pPr>
            <a:endParaRPr lang="en-US" altLang="ko-KR" sz="150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  <a:p>
            <a:pPr lvl="0">
              <a:defRPr/>
            </a:pPr>
            <a:r>
              <a:rPr lang="en-US" altLang="ko-KR" sz="150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  4) </a:t>
            </a:r>
            <a:r>
              <a:rPr lang="ko-KR" altLang="en-US" sz="150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당선작 제외</a:t>
            </a:r>
            <a:endParaRPr lang="ko-KR" altLang="en-US" sz="150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  <a:p>
            <a:pPr lvl="0">
              <a:defRPr/>
            </a:pPr>
            <a:r>
              <a:rPr lang="en-US" altLang="ko-KR" sz="150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    (1) </a:t>
            </a:r>
            <a:r>
              <a:rPr lang="ko-KR" altLang="en-US" sz="150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타 아이디어 복사나 표절 작품</a:t>
            </a:r>
            <a:endParaRPr lang="ko-KR" altLang="en-US" sz="150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  <a:p>
            <a:pPr lvl="0">
              <a:defRPr/>
            </a:pPr>
            <a:r>
              <a:rPr lang="en-US" altLang="ko-KR" sz="150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    (2) </a:t>
            </a:r>
            <a:r>
              <a:rPr lang="ko-KR" altLang="en-US" sz="150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타 공모전에 제출되어 수상경력이 있는 작품 등</a:t>
            </a:r>
            <a:endParaRPr lang="ko-KR" altLang="en-US" sz="150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  <a:p>
            <a:pPr lvl="0">
              <a:defRPr/>
            </a:pPr>
            <a:endParaRPr lang="en-US" altLang="ko-KR" sz="150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  <a:p>
            <a:pPr lvl="0">
              <a:defRPr/>
            </a:pPr>
            <a:r>
              <a:rPr lang="en-US" altLang="ko-KR" b="1">
                <a:latin typeface="맑은 고딕"/>
              </a:rPr>
              <a:t>11. </a:t>
            </a:r>
            <a:r>
              <a:rPr lang="ko-KR" altLang="en-US" b="1">
                <a:latin typeface="맑은 고딕"/>
              </a:rPr>
              <a:t>문의</a:t>
            </a:r>
            <a:endParaRPr lang="ko-KR" altLang="en-US" b="1">
              <a:latin typeface="맑은 고딕"/>
            </a:endParaRPr>
          </a:p>
          <a:p>
            <a:pPr lvl="0">
              <a:defRPr/>
            </a:pPr>
            <a:r>
              <a:rPr lang="en-US" altLang="ko-KR" sz="1400">
                <a:solidFill>
                  <a:prstClr val="black">
                    <a:lumMod val="85000"/>
                    <a:lumOff val="15000"/>
                  </a:prstClr>
                </a:solidFill>
                <a:latin typeface="맑은 고딕"/>
              </a:rPr>
              <a:t>    </a:t>
            </a:r>
            <a:r>
              <a:rPr lang="ko-KR" altLang="en-US" sz="1400">
                <a:solidFill>
                  <a:prstClr val="black">
                    <a:lumMod val="85000"/>
                    <a:lumOff val="15000"/>
                  </a:prstClr>
                </a:solidFill>
                <a:latin typeface="맑은 고딕"/>
              </a:rPr>
              <a:t>학생생활상담소 </a:t>
            </a:r>
            <a:r>
              <a:rPr lang="en-US" altLang="ko-KR" sz="1400">
                <a:solidFill>
                  <a:prstClr val="black">
                    <a:lumMod val="85000"/>
                    <a:lumOff val="15000"/>
                  </a:prstClr>
                </a:solidFill>
                <a:latin typeface="맑은 고딕"/>
              </a:rPr>
              <a:t>: </a:t>
            </a:r>
            <a:r>
              <a:rPr lang="en-US" altLang="ko-KR" sz="1500">
                <a:solidFill>
                  <a:prstClr val="black">
                    <a:lumMod val="85000"/>
                    <a:lumOff val="15000"/>
                  </a:prstClr>
                </a:solidFill>
                <a:latin typeface="맑은 고딕"/>
                <a:hlinkClick r:id="rId2"/>
              </a:rPr>
              <a:t>counseling@kau.ac.kr</a:t>
            </a:r>
            <a:r>
              <a:rPr lang="en-US" altLang="ko-KR" sz="1500">
                <a:solidFill>
                  <a:prstClr val="black">
                    <a:lumMod val="85000"/>
                    <a:lumOff val="15000"/>
                  </a:prstClr>
                </a:solidFill>
                <a:latin typeface="맑은 고딕"/>
              </a:rPr>
              <a:t> / 02-300-0313/ 0029</a:t>
            </a:r>
            <a:endParaRPr lang="en-US" altLang="ko-KR" sz="1500">
              <a:solidFill>
                <a:prstClr val="black">
                  <a:lumMod val="85000"/>
                  <a:lumOff val="15000"/>
                </a:prstClr>
              </a:solidFill>
              <a:latin typeface="맑은 고딕"/>
            </a:endParaRPr>
          </a:p>
          <a:p>
            <a:pPr lvl="0">
              <a:defRPr/>
            </a:pPr>
            <a:endParaRPr lang="en-US" altLang="ko-KR" sz="150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794041" y="9159677"/>
            <a:ext cx="353594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altLang="ko-KR" b="1">
                <a:latin typeface="+mn-ea"/>
              </a:rPr>
              <a:t>**</a:t>
            </a:r>
            <a:r>
              <a:rPr lang="ko-KR" altLang="en-US" b="1">
                <a:latin typeface="+mn-ea"/>
              </a:rPr>
              <a:t>많은 참여 기다리겠습니다</a:t>
            </a:r>
            <a:r>
              <a:rPr lang="en-US" altLang="ko-KR" b="1">
                <a:latin typeface="+mn-ea"/>
              </a:rPr>
              <a:t>**</a:t>
            </a:r>
            <a:endParaRPr lang="en-US" altLang="ko-KR" sz="1200">
              <a:latin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ep:Properties xmlns:r="http://schemas.openxmlformats.org/officeDocument/2006/relationships" xmlns:ep="http://schemas.openxmlformats.org/officeDocument/2006/extended-properties" xmlns:vt="http://schemas.openxmlformats.org/officeDocument/2006/docPropsVTypes">
  <ep:Manager/>
  <ep:Company/>
  <ep:Words>302</ep:Words>
  <ep:PresentationFormat>A4 용지(210x297mm)</ep:PresentationFormat>
  <ep:Paragraphs>43</ep:Paragraphs>
  <ep:Slides>3</ep:Slides>
  <ep:Notes>0</ep:Notes>
  <ep:TotalTime>0</ep:TotalTime>
  <ep:HiddenSlides>0</ep:HiddenSlides>
  <ep:MMClips>0</ep:MMClips>
  <ep: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3</vt:i4>
      </vt:variant>
    </vt:vector>
  </ep:HeadingPairs>
  <ep:TitlesOfParts>
    <vt:vector size="4" baseType="lpstr">
      <vt:lpstr>Office 테마</vt:lpstr>
      <vt:lpstr>「나의 실패 Story」 공모전 안내</vt:lpstr>
      <vt:lpstr>슬라이드 2</vt:lpstr>
      <vt:lpstr>슬라이드 3</vt:lpstr>
    </vt:vector>
  </ep:TitlesOfParts>
  <ep:HyperlinkBase/>
  <ep:Application>Show</ep:Application>
  <ep:AppVersion>12.0000</ep:AppVersion>
</ep:Properties>
</file>

<file path=docProps/core.xml><?xml version="1.0" encoding="utf-8"?>
<cp:coreProperties xmlns:r="http://schemas.openxmlformats.org/officeDocument/2006/relationships"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2020-09-09T05:57:55.000</dcterms:created>
  <dc:creator>user</dc:creator>
  <cp:lastModifiedBy>User</cp:lastModifiedBy>
  <dcterms:modified xsi:type="dcterms:W3CDTF">2021-05-25T01:59:20.210</dcterms:modified>
  <cp:revision>69</cp:revision>
  <dc:title>신입생 온라인 다면적 인성검사(MMPI-2) 안내</dc:title>
  <cp:version/>
</cp:coreProperties>
</file>

<file path=docProps/custom.xml><?xml version="1.0" encoding="utf-8"?>
<cfp:Properties xmlns:r="http://schemas.openxmlformats.org/officeDocument/2006/relationships" xmlns:cfp="http://schemas.openxmlformats.org/officeDocument/2006/custom-properties" xmlns:vt="http://schemas.openxmlformats.org/officeDocument/2006/docPropsVTypes"/>
</file>