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8" r:id="rId2"/>
    <p:sldId id="257" r:id="rId3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8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1678F5-978A-4916-8BB2-3C7D9344C0A2}" type="datetimeFigureOut">
              <a:rPr lang="ko-KR" altLang="en-US" smtClean="0"/>
              <a:pPr/>
              <a:t>2016-11-17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2ABA75-BD4F-451B-A6B6-76B7F83338E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294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2ABA75-BD4F-451B-A6B6-76B7F83338E9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2ABA75-BD4F-451B-A6B6-76B7F83338E9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66E2-E277-4253-9485-A8920472D5DC}" type="datetimeFigureOut">
              <a:rPr lang="ko-KR" altLang="en-US" smtClean="0"/>
              <a:pPr/>
              <a:t>2016-11-17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670B2-6284-4721-8699-7E5E9DEE825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66E2-E277-4253-9485-A8920472D5DC}" type="datetimeFigureOut">
              <a:rPr lang="ko-KR" altLang="en-US" smtClean="0"/>
              <a:pPr/>
              <a:t>2016-11-17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670B2-6284-4721-8699-7E5E9DEE825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66E2-E277-4253-9485-A8920472D5DC}" type="datetimeFigureOut">
              <a:rPr lang="ko-KR" altLang="en-US" smtClean="0"/>
              <a:pPr/>
              <a:t>2016-11-17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670B2-6284-4721-8699-7E5E9DEE825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66E2-E277-4253-9485-A8920472D5DC}" type="datetimeFigureOut">
              <a:rPr lang="ko-KR" altLang="en-US" smtClean="0"/>
              <a:pPr/>
              <a:t>2016-11-17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670B2-6284-4721-8699-7E5E9DEE825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66E2-E277-4253-9485-A8920472D5DC}" type="datetimeFigureOut">
              <a:rPr lang="ko-KR" altLang="en-US" smtClean="0"/>
              <a:pPr/>
              <a:t>2016-11-17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670B2-6284-4721-8699-7E5E9DEE825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66E2-E277-4253-9485-A8920472D5DC}" type="datetimeFigureOut">
              <a:rPr lang="ko-KR" altLang="en-US" smtClean="0"/>
              <a:pPr/>
              <a:t>2016-11-17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670B2-6284-4721-8699-7E5E9DEE825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66E2-E277-4253-9485-A8920472D5DC}" type="datetimeFigureOut">
              <a:rPr lang="ko-KR" altLang="en-US" smtClean="0"/>
              <a:pPr/>
              <a:t>2016-11-17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670B2-6284-4721-8699-7E5E9DEE825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66E2-E277-4253-9485-A8920472D5DC}" type="datetimeFigureOut">
              <a:rPr lang="ko-KR" altLang="en-US" smtClean="0"/>
              <a:pPr/>
              <a:t>2016-11-17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670B2-6284-4721-8699-7E5E9DEE825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66E2-E277-4253-9485-A8920472D5DC}" type="datetimeFigureOut">
              <a:rPr lang="ko-KR" altLang="en-US" smtClean="0"/>
              <a:pPr/>
              <a:t>2016-11-17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670B2-6284-4721-8699-7E5E9DEE825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66E2-E277-4253-9485-A8920472D5DC}" type="datetimeFigureOut">
              <a:rPr lang="ko-KR" altLang="en-US" smtClean="0"/>
              <a:pPr/>
              <a:t>2016-11-17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670B2-6284-4721-8699-7E5E9DEE825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66E2-E277-4253-9485-A8920472D5DC}" type="datetimeFigureOut">
              <a:rPr lang="ko-KR" altLang="en-US" smtClean="0"/>
              <a:pPr/>
              <a:t>2016-11-17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670B2-6284-4721-8699-7E5E9DEE825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2166E2-E277-4253-9485-A8920472D5DC}" type="datetimeFigureOut">
              <a:rPr lang="ko-KR" altLang="en-US" smtClean="0"/>
              <a:pPr/>
              <a:t>2016-11-17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6670B2-6284-4721-8699-7E5E9DEE825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/>
          <p:cNvSpPr txBox="1"/>
          <p:nvPr/>
        </p:nvSpPr>
        <p:spPr>
          <a:xfrm>
            <a:off x="4067944" y="6381328"/>
            <a:ext cx="4860540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r"/>
            <a:r>
              <a:rPr lang="ko-KR" altLang="en-US" sz="1200" b="1" smtClean="0">
                <a:solidFill>
                  <a:srgbClr val="FF6600"/>
                </a:solidFill>
              </a:rPr>
              <a:t>이용문의</a:t>
            </a:r>
            <a:r>
              <a:rPr lang="en-US" altLang="ko-KR" sz="1200" b="1" smtClean="0">
                <a:solidFill>
                  <a:srgbClr val="FF6600"/>
                </a:solidFill>
              </a:rPr>
              <a:t>: </a:t>
            </a:r>
            <a:r>
              <a:rPr lang="ko-KR" altLang="en-US" sz="1200" b="1" smtClean="0">
                <a:solidFill>
                  <a:srgbClr val="FF6600"/>
                </a:solidFill>
              </a:rPr>
              <a:t>써트피아</a:t>
            </a:r>
            <a:r>
              <a:rPr lang="en-US" altLang="ko-KR" sz="1200" b="1" smtClean="0">
                <a:solidFill>
                  <a:srgbClr val="FF6600"/>
                </a:solidFill>
              </a:rPr>
              <a:t>, </a:t>
            </a:r>
            <a:r>
              <a:rPr lang="ko-KR" altLang="en-US" sz="1200" b="1" smtClean="0">
                <a:solidFill>
                  <a:srgbClr val="FF6600"/>
                </a:solidFill>
              </a:rPr>
              <a:t>주식회사 아이앤텍 </a:t>
            </a:r>
            <a:r>
              <a:rPr lang="en-US" altLang="ko-KR" sz="2400" b="1" smtClean="0"/>
              <a:t>1544-4536</a:t>
            </a:r>
            <a:endParaRPr lang="ko-KR" altLang="en-US" sz="2400" b="1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005" y="18069"/>
            <a:ext cx="9104995" cy="6171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모서리가 둥근 직사각형 4"/>
          <p:cNvSpPr/>
          <p:nvPr/>
        </p:nvSpPr>
        <p:spPr>
          <a:xfrm>
            <a:off x="179512" y="116632"/>
            <a:ext cx="8784976" cy="648072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b="1" dirty="0" err="1" smtClean="0">
                <a:solidFill>
                  <a:schemeClr val="tx1"/>
                </a:solidFill>
              </a:rPr>
              <a:t>모바일</a:t>
            </a:r>
            <a:r>
              <a:rPr lang="ko-KR" altLang="en-US" sz="3200" b="1" dirty="0" smtClean="0">
                <a:solidFill>
                  <a:schemeClr val="tx1"/>
                </a:solidFill>
              </a:rPr>
              <a:t> 증명발급 서비스</a:t>
            </a:r>
            <a:endParaRPr lang="ko-KR" altLang="en-US" sz="3200" b="1" dirty="0">
              <a:solidFill>
                <a:schemeClr val="tx1"/>
              </a:solidFill>
            </a:endParaRPr>
          </a:p>
        </p:txBody>
      </p:sp>
      <p:graphicFrame>
        <p:nvGraphicFramePr>
          <p:cNvPr id="6" name="표 5"/>
          <p:cNvGraphicFramePr>
            <a:graphicFrameLocks noGrp="1"/>
          </p:cNvGraphicFramePr>
          <p:nvPr/>
        </p:nvGraphicFramePr>
        <p:xfrm>
          <a:off x="215515" y="2585132"/>
          <a:ext cx="8712972" cy="388588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52162"/>
                <a:gridCol w="1452162"/>
                <a:gridCol w="1452162"/>
                <a:gridCol w="1452162"/>
                <a:gridCol w="1452162"/>
                <a:gridCol w="1452162"/>
              </a:tblGrid>
              <a:tr h="2541043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21881">
                <a:tc>
                  <a:txBody>
                    <a:bodyPr/>
                    <a:lstStyle/>
                    <a:p>
                      <a:pPr algn="ctr" latinLnBrk="1"/>
                      <a:endParaRPr lang="ko-KR" altLang="en-US" sz="9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61264">
                <a:tc>
                  <a:txBody>
                    <a:bodyPr/>
                    <a:lstStyle/>
                    <a:p>
                      <a:pPr latinLnBrk="1">
                        <a:buFont typeface="Arial" pitchFamily="34" charset="0"/>
                        <a:buChar char="•"/>
                      </a:pPr>
                      <a:r>
                        <a:rPr lang="ko-KR" altLang="en-US" sz="800" smtClean="0"/>
                        <a:t>구글 플레이 다운로드</a:t>
                      </a:r>
                      <a:endParaRPr lang="en-US" altLang="ko-KR" sz="800" smtClean="0"/>
                    </a:p>
                    <a:p>
                      <a:pPr latinLnBrk="1">
                        <a:buFont typeface="Arial" pitchFamily="34" charset="0"/>
                        <a:buChar char="•"/>
                      </a:pPr>
                      <a:r>
                        <a:rPr lang="en-US" altLang="ko-KR" sz="800" b="1" u="none" smtClean="0"/>
                        <a:t>QR</a:t>
                      </a:r>
                      <a:r>
                        <a:rPr lang="ko-KR" altLang="en-US" sz="800" b="1" u="none" smtClean="0"/>
                        <a:t>코드 촬영</a:t>
                      </a:r>
                      <a:endParaRPr lang="en-US" altLang="ko-KR" sz="800" b="1" u="none" smtClean="0"/>
                    </a:p>
                    <a:p>
                      <a:pPr latinLnBrk="1">
                        <a:buFont typeface="Arial" pitchFamily="34" charset="0"/>
                        <a:buNone/>
                      </a:pPr>
                      <a:endParaRPr lang="en-US" altLang="ko-KR" sz="800" b="1" u="none" smtClean="0"/>
                    </a:p>
                    <a:p>
                      <a:pPr latinLnBrk="1">
                        <a:buFont typeface="Arial" pitchFamily="34" charset="0"/>
                        <a:buNone/>
                      </a:pPr>
                      <a:r>
                        <a:rPr lang="en-US" altLang="ko-KR" sz="800" b="0" u="none" smtClean="0">
                          <a:solidFill>
                            <a:srgbClr val="FF0000"/>
                          </a:solidFill>
                        </a:rPr>
                        <a:t>※ </a:t>
                      </a:r>
                      <a:r>
                        <a:rPr lang="ko-KR" altLang="en-US" sz="800" b="0" u="none" smtClean="0">
                          <a:solidFill>
                            <a:srgbClr val="FF0000"/>
                          </a:solidFill>
                        </a:rPr>
                        <a:t>안드로이드폰만 가능하며 아이폰은 준비 중입니다</a:t>
                      </a:r>
                      <a:r>
                        <a:rPr lang="en-US" altLang="ko-KR" sz="800" b="1" u="none" smtClean="0">
                          <a:solidFill>
                            <a:srgbClr val="FF0000"/>
                          </a:solidFill>
                        </a:rPr>
                        <a:t>.</a:t>
                      </a:r>
                    </a:p>
                    <a:p>
                      <a:pPr latinLnBrk="1">
                        <a:buFont typeface="Arial" pitchFamily="34" charset="0"/>
                        <a:buChar char="•"/>
                      </a:pPr>
                      <a:endParaRPr lang="en-US" altLang="ko-KR" sz="800" b="1" u="none" smtClean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latinLnBrk="1">
                        <a:buFont typeface="Arial" pitchFamily="34" charset="0"/>
                        <a:buChar char="•"/>
                      </a:pPr>
                      <a:r>
                        <a:rPr lang="ko-KR" altLang="en-US" sz="800" baseline="0" smtClean="0"/>
                        <a:t>써트피아 가입 필수</a:t>
                      </a:r>
                      <a:endParaRPr lang="en-US" altLang="ko-KR" sz="800" baseline="0" smtClean="0"/>
                    </a:p>
                    <a:p>
                      <a:pPr latinLnBrk="1">
                        <a:buFont typeface="Arial" pitchFamily="34" charset="0"/>
                        <a:buNone/>
                      </a:pPr>
                      <a:endParaRPr lang="en-US" altLang="ko-KR" sz="800" baseline="0" smtClean="0">
                        <a:solidFill>
                          <a:srgbClr val="FF0000"/>
                        </a:solidFill>
                      </a:endParaRPr>
                    </a:p>
                    <a:p>
                      <a:pPr latinLnBrk="1">
                        <a:buFont typeface="Arial" pitchFamily="34" charset="0"/>
                        <a:buNone/>
                      </a:pPr>
                      <a:endParaRPr lang="en-US" altLang="ko-KR" sz="800" baseline="0" smtClean="0">
                        <a:solidFill>
                          <a:srgbClr val="FF0000"/>
                        </a:solidFill>
                      </a:endParaRPr>
                    </a:p>
                    <a:p>
                      <a:pPr latinLnBrk="1">
                        <a:buFont typeface="Arial" pitchFamily="34" charset="0"/>
                        <a:buNone/>
                      </a:pPr>
                      <a:r>
                        <a:rPr lang="en-US" altLang="ko-KR" sz="800" baseline="0" smtClean="0">
                          <a:solidFill>
                            <a:srgbClr val="FF0000"/>
                          </a:solidFill>
                        </a:rPr>
                        <a:t>※ </a:t>
                      </a:r>
                      <a:r>
                        <a:rPr lang="ko-KR" altLang="en-US" sz="800" baseline="0" smtClean="0">
                          <a:solidFill>
                            <a:srgbClr val="FF0000"/>
                          </a:solidFill>
                        </a:rPr>
                        <a:t>이메일 주소는 써트피아 회원등록 시 입력된 이메일 주소입니다</a:t>
                      </a:r>
                      <a:r>
                        <a:rPr lang="en-US" altLang="ko-KR" sz="800" baseline="0" smtClean="0">
                          <a:solidFill>
                            <a:srgbClr val="FF0000"/>
                          </a:solidFill>
                        </a:rPr>
                        <a:t>.</a:t>
                      </a:r>
                      <a:endParaRPr lang="ko-KR" altLang="en-US" sz="80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latinLnBrk="1">
                        <a:buFont typeface="Arial" pitchFamily="34" charset="0"/>
                        <a:buChar char="•"/>
                      </a:pPr>
                      <a:r>
                        <a:rPr lang="ko-KR" altLang="en-US" sz="800" dirty="0" smtClean="0"/>
                        <a:t>대학교 입력</a:t>
                      </a:r>
                      <a:r>
                        <a:rPr lang="en-US" altLang="ko-KR" sz="800" dirty="0" smtClean="0"/>
                        <a:t>,</a:t>
                      </a:r>
                      <a:r>
                        <a:rPr lang="ko-KR" altLang="en-US" sz="800" dirty="0" smtClean="0"/>
                        <a:t> 검색</a:t>
                      </a:r>
                      <a:endParaRPr lang="ko-KR" altLang="en-US" sz="8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latinLnBrk="1">
                        <a:buFont typeface="Arial" pitchFamily="34" charset="0"/>
                        <a:buChar char="•"/>
                      </a:pPr>
                      <a:r>
                        <a:rPr lang="ko-KR" altLang="en-US" sz="800" smtClean="0"/>
                        <a:t>성명</a:t>
                      </a:r>
                      <a:r>
                        <a:rPr lang="en-US" altLang="ko-KR" sz="800" smtClean="0"/>
                        <a:t>,</a:t>
                      </a:r>
                      <a:r>
                        <a:rPr lang="en-US" altLang="ko-KR" sz="800" baseline="0" smtClean="0"/>
                        <a:t> </a:t>
                      </a:r>
                      <a:r>
                        <a:rPr lang="ko-KR" altLang="en-US" sz="800" baseline="0" smtClean="0"/>
                        <a:t>생년월일 등 확인</a:t>
                      </a:r>
                      <a:endParaRPr lang="ko-KR" altLang="en-US" sz="8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latinLnBrk="1">
                        <a:buFont typeface="Arial" pitchFamily="34" charset="0"/>
                        <a:buChar char="•"/>
                      </a:pPr>
                      <a:r>
                        <a:rPr lang="ko-KR" altLang="en-US" sz="800" smtClean="0"/>
                        <a:t>발급원하는 증명서 선택</a:t>
                      </a:r>
                      <a:endParaRPr lang="en-US" altLang="ko-KR" sz="800" smtClean="0"/>
                    </a:p>
                    <a:p>
                      <a:pPr latinLnBrk="1">
                        <a:buFont typeface="Arial" pitchFamily="34" charset="0"/>
                        <a:buChar char="•"/>
                      </a:pPr>
                      <a:r>
                        <a:rPr lang="ko-KR" altLang="en-US" sz="800" smtClean="0"/>
                        <a:t>매수 선택</a:t>
                      </a:r>
                      <a:endParaRPr lang="ko-KR" altLang="en-US" sz="8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latinLnBrk="1">
                        <a:buFont typeface="Arial" pitchFamily="34" charset="0"/>
                        <a:buChar char="•"/>
                      </a:pPr>
                      <a:r>
                        <a:rPr lang="ko-KR" altLang="en-US" sz="800" smtClean="0"/>
                        <a:t>결제</a:t>
                      </a:r>
                      <a:endParaRPr lang="en-US" altLang="ko-KR" sz="800" smtClean="0"/>
                    </a:p>
                    <a:p>
                      <a:pPr latinLnBrk="1">
                        <a:buFont typeface="Arial" pitchFamily="34" charset="0"/>
                        <a:buChar char="•"/>
                      </a:pPr>
                      <a:r>
                        <a:rPr lang="ko-KR" altLang="en-US" sz="800" smtClean="0"/>
                        <a:t>전자파일</a:t>
                      </a:r>
                      <a:r>
                        <a:rPr lang="en-US" altLang="ko-KR" sz="800" smtClean="0"/>
                        <a:t>(PDF)</a:t>
                      </a:r>
                      <a:r>
                        <a:rPr lang="ko-KR" altLang="en-US" sz="800" smtClean="0"/>
                        <a:t> 다운로드</a:t>
                      </a:r>
                      <a:endParaRPr lang="ko-KR" altLang="en-US" sz="8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27684" y="2636912"/>
            <a:ext cx="1368152" cy="24322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67844" y="2636912"/>
            <a:ext cx="1371429" cy="24380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08004" y="2636912"/>
            <a:ext cx="1371429" cy="24380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80891" y="2636912"/>
            <a:ext cx="1371429" cy="24380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24328" y="2636912"/>
            <a:ext cx="1371429" cy="24380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1520" y="2636912"/>
            <a:ext cx="1371429" cy="24380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모서리가 둥근 직사각형 13"/>
          <p:cNvSpPr/>
          <p:nvPr/>
        </p:nvSpPr>
        <p:spPr>
          <a:xfrm>
            <a:off x="251520" y="5265204"/>
            <a:ext cx="1368152" cy="25202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000" b="1" smtClean="0"/>
              <a:t>앱 다운로드</a:t>
            </a:r>
            <a:endParaRPr lang="ko-KR" altLang="en-US" sz="1000" b="1"/>
          </a:p>
        </p:txBody>
      </p:sp>
      <p:sp>
        <p:nvSpPr>
          <p:cNvPr id="15" name="모서리가 둥근 직사각형 14"/>
          <p:cNvSpPr/>
          <p:nvPr/>
        </p:nvSpPr>
        <p:spPr>
          <a:xfrm>
            <a:off x="1727684" y="5265204"/>
            <a:ext cx="1368152" cy="25202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000" b="1" smtClean="0"/>
              <a:t>가입 및 로그인</a:t>
            </a:r>
            <a:endParaRPr lang="ko-KR" altLang="en-US" sz="1000" b="1"/>
          </a:p>
        </p:txBody>
      </p:sp>
      <p:sp>
        <p:nvSpPr>
          <p:cNvPr id="16" name="모서리가 둥근 직사각형 15"/>
          <p:cNvSpPr/>
          <p:nvPr/>
        </p:nvSpPr>
        <p:spPr>
          <a:xfrm>
            <a:off x="3167844" y="5265204"/>
            <a:ext cx="1368152" cy="25202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000" b="1" smtClean="0"/>
              <a:t>학교 선택</a:t>
            </a:r>
            <a:endParaRPr lang="ko-KR" altLang="en-US" sz="1000" b="1"/>
          </a:p>
        </p:txBody>
      </p:sp>
      <p:sp>
        <p:nvSpPr>
          <p:cNvPr id="17" name="모서리가 둥근 직사각형 16"/>
          <p:cNvSpPr/>
          <p:nvPr/>
        </p:nvSpPr>
        <p:spPr>
          <a:xfrm>
            <a:off x="4608004" y="5265204"/>
            <a:ext cx="1368152" cy="25202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000" b="1" smtClean="0"/>
              <a:t>신상정보 확인</a:t>
            </a:r>
            <a:endParaRPr lang="ko-KR" altLang="en-US" sz="1000" b="1"/>
          </a:p>
        </p:txBody>
      </p:sp>
      <p:sp>
        <p:nvSpPr>
          <p:cNvPr id="18" name="모서리가 둥근 직사각형 17"/>
          <p:cNvSpPr/>
          <p:nvPr/>
        </p:nvSpPr>
        <p:spPr>
          <a:xfrm>
            <a:off x="6048164" y="5265204"/>
            <a:ext cx="1368152" cy="25202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000" b="1" smtClean="0"/>
              <a:t>증명서 선택</a:t>
            </a:r>
            <a:endParaRPr lang="ko-KR" altLang="en-US" sz="1000" b="1"/>
          </a:p>
        </p:txBody>
      </p:sp>
      <p:sp>
        <p:nvSpPr>
          <p:cNvPr id="19" name="모서리가 둥근 직사각형 18"/>
          <p:cNvSpPr/>
          <p:nvPr/>
        </p:nvSpPr>
        <p:spPr>
          <a:xfrm>
            <a:off x="7524328" y="5265204"/>
            <a:ext cx="1368152" cy="25202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000" b="1" smtClean="0"/>
              <a:t>결제 및 전송</a:t>
            </a:r>
            <a:endParaRPr lang="ko-KR" altLang="en-US" sz="1000" b="1"/>
          </a:p>
        </p:txBody>
      </p:sp>
      <p:sp>
        <p:nvSpPr>
          <p:cNvPr id="21" name="TextBox 20"/>
          <p:cNvSpPr txBox="1"/>
          <p:nvPr/>
        </p:nvSpPr>
        <p:spPr>
          <a:xfrm>
            <a:off x="791580" y="908720"/>
            <a:ext cx="7560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b="1" smtClean="0"/>
              <a:t>“</a:t>
            </a:r>
            <a:r>
              <a:rPr lang="ko-KR" altLang="en-US" b="1" smtClean="0"/>
              <a:t>스마트폰</a:t>
            </a:r>
            <a:r>
              <a:rPr lang="ko-KR" altLang="en-US" smtClean="0"/>
              <a:t>으로 증명서를 </a:t>
            </a:r>
            <a:r>
              <a:rPr lang="ko-KR" altLang="en-US" b="1" smtClean="0"/>
              <a:t>전자파일</a:t>
            </a:r>
            <a:r>
              <a:rPr lang="en-US" altLang="ko-KR" b="1" smtClean="0"/>
              <a:t>(PDF)</a:t>
            </a:r>
            <a:r>
              <a:rPr lang="ko-KR" altLang="en-US" smtClean="0"/>
              <a:t>로 내려 받을 수 있습니다</a:t>
            </a:r>
            <a:r>
              <a:rPr lang="en-US" altLang="ko-KR" smtClean="0"/>
              <a:t>.”</a:t>
            </a:r>
            <a:r>
              <a:rPr lang="ko-KR" altLang="en-US" smtClean="0"/>
              <a:t> </a:t>
            </a:r>
            <a:endParaRPr lang="ko-KR" altLang="en-US"/>
          </a:p>
        </p:txBody>
      </p:sp>
      <p:sp>
        <p:nvSpPr>
          <p:cNvPr id="27" name="모서리가 둥근 직사각형 26"/>
          <p:cNvSpPr/>
          <p:nvPr/>
        </p:nvSpPr>
        <p:spPr>
          <a:xfrm>
            <a:off x="3275856" y="2096852"/>
            <a:ext cx="2628292" cy="360040"/>
          </a:xfrm>
          <a:prstGeom prst="roundRect">
            <a:avLst>
              <a:gd name="adj" fmla="val 36772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400" b="1" smtClean="0"/>
              <a:t>이용방법</a:t>
            </a:r>
            <a:endParaRPr lang="ko-KR" altLang="en-US" sz="1400" b="1"/>
          </a:p>
        </p:txBody>
      </p:sp>
      <p:cxnSp>
        <p:nvCxnSpPr>
          <p:cNvPr id="29" name="직선 연결선 28"/>
          <p:cNvCxnSpPr>
            <a:stCxn id="27" idx="1"/>
          </p:cNvCxnSpPr>
          <p:nvPr/>
        </p:nvCxnSpPr>
        <p:spPr>
          <a:xfrm flipH="1">
            <a:off x="251520" y="2276872"/>
            <a:ext cx="3024336" cy="0"/>
          </a:xfrm>
          <a:prstGeom prst="line">
            <a:avLst/>
          </a:prstGeom>
          <a:ln w="190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직선 연결선 30"/>
          <p:cNvCxnSpPr>
            <a:stCxn id="27" idx="3"/>
          </p:cNvCxnSpPr>
          <p:nvPr/>
        </p:nvCxnSpPr>
        <p:spPr>
          <a:xfrm>
            <a:off x="5904148" y="2276872"/>
            <a:ext cx="2988332" cy="0"/>
          </a:xfrm>
          <a:prstGeom prst="line">
            <a:avLst/>
          </a:prstGeom>
          <a:ln w="190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4067944" y="6381328"/>
            <a:ext cx="4860540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r"/>
            <a:r>
              <a:rPr lang="ko-KR" altLang="en-US" sz="1200" b="1" smtClean="0">
                <a:solidFill>
                  <a:srgbClr val="FF6600"/>
                </a:solidFill>
              </a:rPr>
              <a:t>이용문의</a:t>
            </a:r>
            <a:r>
              <a:rPr lang="en-US" altLang="ko-KR" sz="1200" b="1" smtClean="0">
                <a:solidFill>
                  <a:srgbClr val="FF6600"/>
                </a:solidFill>
              </a:rPr>
              <a:t>: </a:t>
            </a:r>
            <a:r>
              <a:rPr lang="ko-KR" altLang="en-US" sz="1200" b="1" smtClean="0">
                <a:solidFill>
                  <a:srgbClr val="FF6600"/>
                </a:solidFill>
              </a:rPr>
              <a:t>써트피아</a:t>
            </a:r>
            <a:r>
              <a:rPr lang="en-US" altLang="ko-KR" sz="1200" b="1" smtClean="0">
                <a:solidFill>
                  <a:srgbClr val="FF6600"/>
                </a:solidFill>
              </a:rPr>
              <a:t>, </a:t>
            </a:r>
            <a:r>
              <a:rPr lang="ko-KR" altLang="en-US" sz="1200" b="1" smtClean="0">
                <a:solidFill>
                  <a:srgbClr val="FF6600"/>
                </a:solidFill>
              </a:rPr>
              <a:t>주식회사 아이앤텍 </a:t>
            </a:r>
            <a:r>
              <a:rPr lang="en-US" altLang="ko-KR" sz="2400" b="1" smtClean="0"/>
              <a:t>1544-4536</a:t>
            </a:r>
            <a:endParaRPr lang="ko-KR" altLang="en-US" sz="2400" b="1"/>
          </a:p>
        </p:txBody>
      </p:sp>
      <p:sp>
        <p:nvSpPr>
          <p:cNvPr id="33" name="TextBox 32"/>
          <p:cNvSpPr txBox="1"/>
          <p:nvPr/>
        </p:nvSpPr>
        <p:spPr>
          <a:xfrm>
            <a:off x="791580" y="1340768"/>
            <a:ext cx="75608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 smtClean="0">
                <a:solidFill>
                  <a:srgbClr val="FF6600"/>
                </a:solidFill>
              </a:rPr>
              <a:t>QR</a:t>
            </a:r>
            <a:r>
              <a:rPr lang="ko-KR" altLang="en-US" sz="1400" b="1" smtClean="0">
                <a:solidFill>
                  <a:srgbClr val="FF6600"/>
                </a:solidFill>
              </a:rPr>
              <a:t>코드를 촬영하거나 앱마켓에서 </a:t>
            </a:r>
            <a:r>
              <a:rPr lang="en-US" altLang="ko-KR" sz="1400" b="1" smtClean="0">
                <a:solidFill>
                  <a:srgbClr val="FF6600"/>
                </a:solidFill>
              </a:rPr>
              <a:t>‘</a:t>
            </a:r>
            <a:r>
              <a:rPr lang="ko-KR" altLang="en-US" sz="1400" b="1" smtClean="0">
                <a:solidFill>
                  <a:srgbClr val="FF6600"/>
                </a:solidFill>
              </a:rPr>
              <a:t>써트피아</a:t>
            </a:r>
            <a:r>
              <a:rPr lang="en-US" altLang="ko-KR" sz="1400" b="1" smtClean="0">
                <a:solidFill>
                  <a:srgbClr val="FF6600"/>
                </a:solidFill>
              </a:rPr>
              <a:t>’</a:t>
            </a:r>
            <a:r>
              <a:rPr lang="ko-KR" altLang="en-US" sz="1400" b="1" smtClean="0">
                <a:solidFill>
                  <a:srgbClr val="FF6600"/>
                </a:solidFill>
              </a:rPr>
              <a:t>를 검색하세요</a:t>
            </a:r>
            <a:r>
              <a:rPr lang="en-US" altLang="ko-KR" sz="1400" b="1" smtClean="0">
                <a:solidFill>
                  <a:srgbClr val="FF6600"/>
                </a:solidFill>
              </a:rPr>
              <a:t>!</a:t>
            </a:r>
            <a:endParaRPr lang="ko-KR" altLang="en-US" sz="1400">
              <a:solidFill>
                <a:srgbClr val="FF6600"/>
              </a:solidFill>
            </a:endParaRPr>
          </a:p>
        </p:txBody>
      </p:sp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028384" y="1304764"/>
            <a:ext cx="813305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오른쪽 화살표 34"/>
          <p:cNvSpPr/>
          <p:nvPr/>
        </p:nvSpPr>
        <p:spPr>
          <a:xfrm>
            <a:off x="1655676" y="3609020"/>
            <a:ext cx="108012" cy="360040"/>
          </a:xfrm>
          <a:prstGeom prst="rightArrow">
            <a:avLst>
              <a:gd name="adj1" fmla="val 50000"/>
              <a:gd name="adj2" fmla="val 100000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오른쪽 화살표 35"/>
          <p:cNvSpPr/>
          <p:nvPr/>
        </p:nvSpPr>
        <p:spPr>
          <a:xfrm>
            <a:off x="3095836" y="3573016"/>
            <a:ext cx="108012" cy="360040"/>
          </a:xfrm>
          <a:prstGeom prst="rightArrow">
            <a:avLst>
              <a:gd name="adj1" fmla="val 50000"/>
              <a:gd name="adj2" fmla="val 100000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오른쪽 화살표 36"/>
          <p:cNvSpPr/>
          <p:nvPr/>
        </p:nvSpPr>
        <p:spPr>
          <a:xfrm>
            <a:off x="4572000" y="3501008"/>
            <a:ext cx="108012" cy="360040"/>
          </a:xfrm>
          <a:prstGeom prst="rightArrow">
            <a:avLst>
              <a:gd name="adj1" fmla="val 50000"/>
              <a:gd name="adj2" fmla="val 100000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오른쪽 화살표 37"/>
          <p:cNvSpPr/>
          <p:nvPr/>
        </p:nvSpPr>
        <p:spPr>
          <a:xfrm>
            <a:off x="6012160" y="3501008"/>
            <a:ext cx="108012" cy="360040"/>
          </a:xfrm>
          <a:prstGeom prst="rightArrow">
            <a:avLst>
              <a:gd name="adj1" fmla="val 50000"/>
              <a:gd name="adj2" fmla="val 100000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오른쪽 화살표 38"/>
          <p:cNvSpPr/>
          <p:nvPr/>
        </p:nvSpPr>
        <p:spPr>
          <a:xfrm>
            <a:off x="7452320" y="3501008"/>
            <a:ext cx="108012" cy="360040"/>
          </a:xfrm>
          <a:prstGeom prst="rightArrow">
            <a:avLst>
              <a:gd name="adj1" fmla="val 50000"/>
              <a:gd name="adj2" fmla="val 100000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</TotalTime>
  <Words>103</Words>
  <Application>Microsoft Office PowerPoint</Application>
  <PresentationFormat>화면 슬라이드 쇼(4:3)</PresentationFormat>
  <Paragraphs>28</Paragraphs>
  <Slides>2</Slides>
  <Notes>2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3" baseType="lpstr"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intech</dc:creator>
  <cp:lastModifiedBy>USER</cp:lastModifiedBy>
  <cp:revision>17</cp:revision>
  <dcterms:created xsi:type="dcterms:W3CDTF">2016-10-24T08:25:44Z</dcterms:created>
  <dcterms:modified xsi:type="dcterms:W3CDTF">2016-11-17T07:47:13Z</dcterms:modified>
</cp:coreProperties>
</file>