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6" r:id="rId2"/>
    <p:sldId id="270" r:id="rId3"/>
    <p:sldId id="262" r:id="rId4"/>
    <p:sldId id="260" r:id="rId5"/>
    <p:sldId id="259" r:id="rId6"/>
    <p:sldId id="263" r:id="rId7"/>
    <p:sldId id="269" r:id="rId8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94581" autoAdjust="0"/>
  </p:normalViewPr>
  <p:slideViewPr>
    <p:cSldViewPr>
      <p:cViewPr>
        <p:scale>
          <a:sx n="90" d="100"/>
          <a:sy n="90" d="100"/>
        </p:scale>
        <p:origin x="-270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AEBA3-789A-4B01-AF8A-285CA261200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34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2015-07-22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2015</a:t>
            </a:r>
            <a:r>
              <a:rPr lang="ko-KR" altLang="en-US" dirty="0" smtClean="0"/>
              <a:t>학년도 </a:t>
            </a:r>
            <a:r>
              <a:rPr lang="en-US" altLang="ko-KR" dirty="0"/>
              <a:t>2</a:t>
            </a:r>
            <a:r>
              <a:rPr lang="ko-KR" altLang="en-US" dirty="0" smtClean="0"/>
              <a:t>학기 </a:t>
            </a:r>
            <a:r>
              <a:rPr lang="ko-KR" altLang="en-US" dirty="0"/>
              <a:t>수강신청 </a:t>
            </a:r>
            <a:r>
              <a:rPr lang="ko-KR" altLang="en-US" dirty="0" smtClean="0"/>
              <a:t>매뉴얼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0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869160"/>
            <a:ext cx="8119981" cy="16209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</a:t>
            </a:r>
            <a:endParaRPr lang="ko-KR" altLang="en-US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95536" y="836712"/>
            <a:ext cx="849694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장바구니를 통한 수강신청은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비선착순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본전공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교양과목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대상으로 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 강의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 중복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수강제한학점 이상 담기 등 수강신청 제약 사항에 어긋나는 장바구니 담기는 불가합니다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동안 수강하고자 하는 과목을 장바구니에 담아두면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종료 후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제한인원 충족 여부에 따라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확정 여부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해당과목을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담은 인원이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제한정원 이하인 경우 </a:t>
            </a:r>
            <a:r>
              <a:rPr lang="ko-KR" altLang="en-US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확정됩니다</a:t>
            </a:r>
            <a:r>
              <a:rPr lang="en-US" altLang="ko-KR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CASE2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신청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인원이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제한인원을  </a:t>
            </a:r>
            <a:r>
              <a:rPr lang="en-US" altLang="ko-KR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명이라도  초과하는 경우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해당 학년은  장바구니 신청을 통해서는 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 확정되지 않으며 </a:t>
            </a:r>
            <a:r>
              <a:rPr lang="en-US" altLang="ko-KR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u="sng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본수강신청에서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다시 신청하여야 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CASE1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endParaRPr lang="en-US" altLang="ko-KR" sz="10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신청인원이 제한인원을 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초과하더라도  학부</a:t>
            </a:r>
            <a:r>
              <a:rPr lang="en-US" altLang="ko-KR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판단에 따라  수강신청이 확정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될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수도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있습니다</a:t>
            </a:r>
            <a:r>
              <a:rPr lang="en-US" altLang="ko-KR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확정 후의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여석은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학년별로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본수강신청으로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이전 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6475" y="2974248"/>
            <a:ext cx="8208912" cy="300082"/>
          </a:xfrm>
          <a:prstGeom prst="rect">
            <a:avLst/>
          </a:prstGeom>
          <a:noFill/>
          <a:ln w="12700" cmpd="sng">
            <a:noFill/>
            <a:prstDash val="sysDash"/>
          </a:ln>
        </p:spPr>
        <p:txBody>
          <a:bodyPr wrap="square" lIns="72000" rIns="72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예시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]  </a:t>
            </a:r>
            <a:r>
              <a:rPr lang="ko-KR" altLang="en-US" sz="10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총제한인원이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100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 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80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기타학년 제한인원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명인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수업의 장바구니 수강신청 결과</a:t>
            </a:r>
            <a:endParaRPr lang="en-US" altLang="ko-KR" sz="10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615274"/>
              </p:ext>
            </p:extLst>
          </p:nvPr>
        </p:nvGraphicFramePr>
        <p:xfrm>
          <a:off x="683568" y="3323389"/>
          <a:ext cx="8090573" cy="103481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04056"/>
                <a:gridCol w="3168352"/>
                <a:gridCol w="2520280"/>
                <a:gridCol w="1897885"/>
              </a:tblGrid>
              <a:tr h="2463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Case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내용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장바구니 수강신청 결과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본수강신청시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학년별 </a:t>
                      </a: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여석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105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학년은 신청 실패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기타학년은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모두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모서리가 둥근 직사각형 17"/>
          <p:cNvSpPr/>
          <p:nvPr/>
        </p:nvSpPr>
        <p:spPr>
          <a:xfrm>
            <a:off x="6213684" y="5475530"/>
            <a:ext cx="360000" cy="10145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1962790" y="5477124"/>
            <a:ext cx="288032" cy="101300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95536" y="4452721"/>
            <a:ext cx="84969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본수강신청시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편의를 위해 장바구니에 담은 과목은 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즐겨찾기에도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동시에 추가 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재수강과목신청 메뉴에서 담은 과목은 제외</a:t>
            </a:r>
            <a:r>
              <a:rPr lang="en-US" altLang="ko-KR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5811113" y="5477124"/>
            <a:ext cx="360000" cy="10145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08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52" y="908719"/>
            <a:ext cx="8372639" cy="26718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1-1.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</a:t>
            </a:r>
            <a:r>
              <a:rPr lang="ko-KR" altLang="en-US" dirty="0" smtClean="0"/>
              <a:t>신청 메뉴 설명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3580561"/>
            <a:ext cx="82809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담기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담기 가능 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신청 메뉴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를 통해 신청해야 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저장된 과목을 관리할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시간표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과목에 대한 시간표 확인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전공에 해당되지 않은 학생은 해당 과목 담기 불가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제한인원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장바구니 총 신청인원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나의 학년에 배정된 정원 및 나의 학년 신청인원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목록에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과목까지 추가할 수 있음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재수강과목은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이용 불가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323969" y="1455308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3969" y="1695959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23969" y="196362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3969" y="2439731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23969" y="2679444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3928" y="160401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24128" y="160401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592007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⑧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43814" y="1592007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⑨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4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1328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즐겨찾기에서는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본인의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최대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개까지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강의시간 중복 무관</a:t>
            </a:r>
            <a:r>
              <a:rPr lang="en-US" altLang="ko-KR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페이지에 모아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관리할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저장된 과목들은 장바구니 기간 중 장바구니로 옮겨 담거나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기간 중 신청 버튼을 클릭하여 수강신청을 바로 진행할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저장된 해당과목의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기간이 아닐 때는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 버튼이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활성화 되지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않습니다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즐겨찾기를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통한 담기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신청이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동일교과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체크시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발생할 수 있는 오류를 방지하기 위해 기능 사용 제한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시 빠른 수강신청을  위해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활용하여 수강신청 하기 바랍니다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323528" y="2455989"/>
            <a:ext cx="7992888" cy="1693091"/>
            <a:chOff x="179512" y="2311973"/>
            <a:chExt cx="7992888" cy="169309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311973"/>
              <a:ext cx="7992888" cy="1693091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2" name="모서리가 둥근 직사각형 11"/>
            <p:cNvSpPr/>
            <p:nvPr/>
          </p:nvSpPr>
          <p:spPr>
            <a:xfrm>
              <a:off x="7688222" y="3291171"/>
              <a:ext cx="288032" cy="158696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421600" y="3631660"/>
            <a:ext cx="8352928" cy="1765100"/>
            <a:chOff x="277584" y="3449867"/>
            <a:chExt cx="8352928" cy="1765100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84" y="3449867"/>
              <a:ext cx="8352928" cy="1765100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1641985" y="4077072"/>
              <a:ext cx="6903707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모서리가 둥근 사각형 설명선 16"/>
            <p:cNvSpPr/>
            <p:nvPr/>
          </p:nvSpPr>
          <p:spPr>
            <a:xfrm>
              <a:off x="2915816" y="3518558"/>
              <a:ext cx="4824536" cy="486506"/>
            </a:xfrm>
            <a:prstGeom prst="wedgeRoundRectCallout">
              <a:avLst>
                <a:gd name="adj1" fmla="val -69075"/>
                <a:gd name="adj2" fmla="val 52717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장바구니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관심과목들을 </a:t>
              </a: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즐겨찾기에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모아두고  검토 후 장바구니로 담기 실행</a:t>
              </a:r>
              <a:endPara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폭발 2 15"/>
            <p:cNvSpPr/>
            <p:nvPr/>
          </p:nvSpPr>
          <p:spPr>
            <a:xfrm>
              <a:off x="1659428" y="4015003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519673" y="4596592"/>
            <a:ext cx="8444815" cy="2072768"/>
            <a:chOff x="375657" y="4524584"/>
            <a:chExt cx="8444815" cy="207276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657" y="4524584"/>
              <a:ext cx="8444815" cy="2072768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3566" y="5986284"/>
              <a:ext cx="6984776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사각형 설명선 4"/>
            <p:cNvSpPr/>
            <p:nvPr/>
          </p:nvSpPr>
          <p:spPr>
            <a:xfrm>
              <a:off x="3491880" y="5013175"/>
              <a:ext cx="4680520" cy="669843"/>
            </a:xfrm>
            <a:prstGeom prst="wedgeRoundRectCallout">
              <a:avLst>
                <a:gd name="adj1" fmla="val -81299"/>
                <a:gd name="adj2" fmla="val 852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본수강신청시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내에 저장해둔 과목의 신청 버튼을 빠르게 눌러 수강신청 진</a:t>
              </a:r>
              <a:r>
                <a:rPr lang="ko-KR" altLang="en-US" sz="10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행</a:t>
              </a:r>
            </a:p>
          </p:txBody>
        </p:sp>
        <p:sp>
          <p:nvSpPr>
            <p:cNvPr id="3" name="폭발 2 2"/>
            <p:cNvSpPr/>
            <p:nvPr/>
          </p:nvSpPr>
          <p:spPr>
            <a:xfrm>
              <a:off x="1793505" y="5936906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err="1" smtClean="0"/>
              <a:t>본수강신청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9147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선착순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 수강신청을 진행하며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동일과목의 수강신청이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10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진행 후 남은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대상으로 수강신청하며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본인에게 해당하는 정원 및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통해 확인 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성격에 따라 수강신청 일정이 다릅니다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 수강신청 때가 아닌 경우 신청메뉴는 활성화되지 않고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저장된 해당 과목의 신청도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수강신청과목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사고팔기를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방지하기 위해 수강신청 취소 후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임의의 시간이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지나야 해당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여석이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표시됩니다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시작시간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시작시간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 종료 시점 등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세부 설정이 바뀌는 시점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반드시 로그아웃 후 시간에 맞춰 다시 로그인해야 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빠른 수강신청을  위해 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기능을 활용하여 수강신청하기 바랍니다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35" y="3978468"/>
            <a:ext cx="8280919" cy="27224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모서리가 둥근 직사각형 10"/>
          <p:cNvSpPr/>
          <p:nvPr/>
        </p:nvSpPr>
        <p:spPr>
          <a:xfrm>
            <a:off x="1835696" y="4725144"/>
            <a:ext cx="288032" cy="197574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280919" cy="2767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3-1. </a:t>
            </a:r>
            <a:r>
              <a:rPr lang="ko-KR" altLang="en-US" dirty="0" err="1" smtClean="0"/>
              <a:t>본수강신청</a:t>
            </a:r>
            <a:r>
              <a:rPr lang="ko-KR" altLang="en-US" dirty="0" smtClean="0"/>
              <a:t>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015003"/>
            <a:ext cx="86764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신청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 검색 및 신청 가능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과목 기간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 가능 기간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활성화 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가능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통해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10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과목을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신청인원 및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표기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내 학년에 배정된 제한인원과 그에 대한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표시함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제한이 끝나면 전체 정원과 동일해짐</a:t>
            </a:r>
            <a:endParaRPr lang="en-US" altLang="ko-KR" sz="1100" b="1" spc="-120" dirty="0" smtClean="0">
              <a:solidFill>
                <a:srgbClr val="0000FF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endParaRPr lang="en-US" altLang="ko-KR" sz="11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56498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178209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2018620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230187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3648" y="3040960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28794" y="1594783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8184" y="1594783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2128</TotalTime>
  <Words>801</Words>
  <Application>Microsoft Office PowerPoint</Application>
  <PresentationFormat>화면 슬라이드 쇼(4:3)</PresentationFormat>
  <Paragraphs>86</Paragraphs>
  <Slides>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2015학년도 2학기 수강신청 매뉴얼</vt:lpstr>
      <vt:lpstr>1. 수강(장바구니) 신청</vt:lpstr>
      <vt:lpstr>1-1. 수강(장바구니)신청 메뉴 설명</vt:lpstr>
      <vt:lpstr>2. 즐겨찾기</vt:lpstr>
      <vt:lpstr>3. 본수강신청 </vt:lpstr>
      <vt:lpstr>3-1. 본수강신청 메뉴 설명 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205</cp:revision>
  <cp:lastPrinted>2014-01-29T05:15:29Z</cp:lastPrinted>
  <dcterms:created xsi:type="dcterms:W3CDTF">2014-01-12T14:34:38Z</dcterms:created>
  <dcterms:modified xsi:type="dcterms:W3CDTF">2015-07-22T10:06:28Z</dcterms:modified>
</cp:coreProperties>
</file>