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66" r:id="rId2"/>
    <p:sldId id="263" r:id="rId3"/>
    <p:sldId id="270" r:id="rId4"/>
    <p:sldId id="260" r:id="rId5"/>
    <p:sldId id="259" r:id="rId6"/>
    <p:sldId id="269" r:id="rId7"/>
  </p:sldIdLst>
  <p:sldSz cx="9144000" cy="6858000" type="screen4x3"/>
  <p:notesSz cx="6797675" cy="98742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10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135" autoAdjust="0"/>
    <p:restoredTop sz="94581" autoAdjust="0"/>
  </p:normalViewPr>
  <p:slideViewPr>
    <p:cSldViewPr>
      <p:cViewPr>
        <p:scale>
          <a:sx n="75" d="100"/>
          <a:sy n="75" d="100"/>
        </p:scale>
        <p:origin x="-684" y="-60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-3786" y="-78"/>
      </p:cViewPr>
      <p:guideLst>
        <p:guide orient="horz" pos="3110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777BD8-07A0-4635-BC6D-4DF9CF37E2A4}" type="datetimeFigureOut">
              <a:rPr lang="ko-KR" altLang="en-US" smtClean="0"/>
              <a:t>2015-01-29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F8C386-5BE7-438C-AA1F-713B853FC59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97771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E47809-699C-4EC0-BE8D-0948AFA57692}" type="datetimeFigureOut">
              <a:rPr lang="ko-KR" altLang="en-US" smtClean="0"/>
              <a:t>2015-01-29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CAEBA3-789A-4B01-AF8A-285CA261200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08256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ui_1\ui_1_01.gif"/>
          <p:cNvPicPr>
            <a:picLocks noChangeAspect="1" noChangeArrowheads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7368" y="2831864"/>
            <a:ext cx="1749264" cy="1749264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268760"/>
            <a:ext cx="7772400" cy="1470025"/>
          </a:xfrm>
        </p:spPr>
        <p:txBody>
          <a:bodyPr>
            <a:normAutofit/>
          </a:bodyPr>
          <a:lstStyle>
            <a:lvl1pPr>
              <a:defRPr sz="3600"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4869160"/>
            <a:ext cx="6400800" cy="76964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0DC97-974B-42DC-9867-AF5D8247DF79}" type="datetime1">
              <a:rPr lang="ko-KR" altLang="en-US" smtClean="0"/>
              <a:t>2015-01-29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57725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1872" y="44624"/>
            <a:ext cx="1044624" cy="736984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74848" y="130622"/>
            <a:ext cx="8229600" cy="562074"/>
          </a:xfrm>
        </p:spPr>
        <p:txBody>
          <a:bodyPr>
            <a:normAutofit/>
          </a:bodyPr>
          <a:lstStyle>
            <a:lvl1pPr algn="l">
              <a:defRPr sz="2400"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2198-6E17-4FA2-A44A-3FAF451DCB70}" type="datetime1">
              <a:rPr lang="ko-KR" altLang="en-US" smtClean="0"/>
              <a:t>2015-01-29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 dirty="0"/>
          </a:p>
        </p:txBody>
      </p:sp>
      <p:cxnSp>
        <p:nvCxnSpPr>
          <p:cNvPr id="7" name="직선 연결선 6"/>
          <p:cNvCxnSpPr/>
          <p:nvPr userDrawn="1"/>
        </p:nvCxnSpPr>
        <p:spPr>
          <a:xfrm>
            <a:off x="395536" y="764704"/>
            <a:ext cx="8208912" cy="0"/>
          </a:xfrm>
          <a:prstGeom prst="line">
            <a:avLst/>
          </a:prstGeom>
          <a:ln w="25400">
            <a:solidFill>
              <a:srgbClr val="002060">
                <a:alpha val="71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48327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73E13B-0EB2-44FD-AB3F-C11C09362050}" type="datetime1">
              <a:rPr lang="ko-KR" altLang="en-US" smtClean="0"/>
              <a:t>2015-01-29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16873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F4FD8-B236-48DF-9D22-C84113EDB53B}" type="datetime1">
              <a:rPr lang="ko-KR" altLang="en-US" smtClean="0"/>
              <a:t>2015-01-29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79810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F93C1-0BA6-4AEE-99BC-93C2288DA1EA}" type="datetime1">
              <a:rPr lang="ko-KR" altLang="en-US" smtClean="0"/>
              <a:t>2015-01-29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1616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1780D-AC1F-4ECD-926B-34688609B021}" type="datetime1">
              <a:rPr lang="ko-KR" altLang="en-US" smtClean="0"/>
              <a:t>2015-01-29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50339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4ED5F1-3C9F-4539-B661-88F6908B1132}" type="datetime1">
              <a:rPr lang="ko-KR" altLang="en-US" smtClean="0"/>
              <a:t>2015-01-29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43076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44296D-E09D-405A-874F-42B9478FA61E}" type="datetime1">
              <a:rPr lang="ko-KR" altLang="en-US" smtClean="0"/>
              <a:t>2015-01-29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9584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B51AEE-493C-4E32-BE3E-82846989EC8E}" type="datetime1">
              <a:rPr lang="ko-KR" altLang="en-US" smtClean="0"/>
              <a:t>2015-01-29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76864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C7A17-E5BE-4A53-927E-A8DBF23E384D}" type="datetime1">
              <a:rPr lang="ko-KR" altLang="en-US" smtClean="0"/>
              <a:t>2015-01-29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92820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CAC58-FBA2-42B2-B943-2D58E863396F}" type="datetime1">
              <a:rPr lang="ko-KR" altLang="en-US" smtClean="0"/>
              <a:t>2015-01-29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45183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D9E507-3F07-4A92-98DB-B6D1E358A407}" type="datetime1">
              <a:rPr lang="ko-KR" altLang="en-US" smtClean="0"/>
              <a:t>2015-01-29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BF707A-22F4-418D-A663-784BACCE3B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7437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2015</a:t>
            </a:r>
            <a:r>
              <a:rPr lang="ko-KR" altLang="en-US" dirty="0" smtClean="0"/>
              <a:t>학년도 </a:t>
            </a:r>
            <a:r>
              <a:rPr lang="en-US" altLang="ko-KR" dirty="0"/>
              <a:t>1</a:t>
            </a:r>
            <a:r>
              <a:rPr lang="ko-KR" altLang="en-US" dirty="0"/>
              <a:t>학기 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신입생 수강신청 매뉴얼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dirty="0" smtClean="0"/>
              <a:t>한국항공대 </a:t>
            </a:r>
            <a:r>
              <a:rPr lang="ko-KR" altLang="en-US" dirty="0" err="1" smtClean="0"/>
              <a:t>교무팀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90082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933546"/>
            <a:ext cx="8568952" cy="299951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1</a:t>
            </a:r>
            <a:r>
              <a:rPr lang="en-US" altLang="ko-KR" dirty="0" smtClean="0"/>
              <a:t>. </a:t>
            </a:r>
            <a:r>
              <a:rPr lang="ko-KR" altLang="en-US" dirty="0" smtClean="0"/>
              <a:t>수강신청 메뉴 설명  </a:t>
            </a:r>
            <a:endParaRPr lang="ko-KR" alt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467544" y="4015003"/>
            <a:ext cx="8172908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전공과목 신청 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본인 전공과목 검색 및 신청 가능</a:t>
            </a:r>
            <a:endParaRPr lang="en-US" altLang="ko-KR" sz="11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타학부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과목 신청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타학부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과목 검색 및 신청 가능</a:t>
            </a:r>
            <a:endParaRPr lang="en-US" altLang="ko-KR" sz="11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교양과목 신청 </a:t>
            </a:r>
            <a:r>
              <a:rPr lang="en-US" altLang="ko-KR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교양 과목 검색 및 신청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가능</a:t>
            </a:r>
            <a:endParaRPr lang="en-US" altLang="ko-KR" sz="11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수강신청 시간표 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본인의 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수강신청된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시간표 확인 가능</a:t>
            </a:r>
            <a:endParaRPr lang="en-US" altLang="ko-KR" sz="11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청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확인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취소 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수강신청된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과목을 확인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취소할 수 있는 메뉴</a:t>
            </a:r>
            <a:endParaRPr lang="en-US" altLang="ko-KR" sz="11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즐겨찾기목록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수강신청에 대비하여 본인의 관심과목 관리 가능</a:t>
            </a:r>
            <a:endParaRPr lang="en-US" altLang="ko-KR" sz="11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수강대상전공 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해당 과목을 수강할 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수있는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학부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또는 전공을 표시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공란일 경우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모든 학부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생이 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신청가능한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과목임</a:t>
            </a:r>
            <a:endParaRPr lang="en-US" altLang="ko-KR" sz="11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전체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여</a:t>
            </a:r>
            <a:r>
              <a:rPr lang="ko-KR" altLang="en-US" sz="110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석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정원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: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해당 과목의 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“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신청가능한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인원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”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및 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“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총 수강가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능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인원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”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표시</a:t>
            </a:r>
            <a:endParaRPr lang="en-US" altLang="ko-KR" sz="11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비고 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:  </a:t>
            </a:r>
            <a:r>
              <a:rPr lang="ko-KR" altLang="en-US" sz="110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해당과목이 공학인증 과목일 경우 공학인증으로 표기</a:t>
            </a:r>
            <a:endParaRPr lang="en-US" altLang="ko-KR" sz="1100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</a:t>
            </a:r>
            <a:r>
              <a:rPr lang="ko-KR" altLang="en-US" sz="110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기</a:t>
            </a:r>
            <a:r>
              <a:rPr lang="en-US" altLang="ko-KR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: 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추가 버튼 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클릭시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해당 과목이 </a:t>
            </a:r>
            <a:r>
              <a:rPr lang="ko-KR" altLang="en-US" sz="110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</a:t>
            </a:r>
            <a:r>
              <a:rPr lang="ko-KR" altLang="en-US" sz="110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목록에 추가됨 </a:t>
            </a:r>
            <a:endParaRPr lang="en-US" altLang="ko-KR" sz="1100" b="1" spc="-120" dirty="0" smtClean="0">
              <a:solidFill>
                <a:srgbClr val="0000FF"/>
              </a:solidFill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2</a:t>
            </a:fld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331640" y="1484784"/>
            <a:ext cx="360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①</a:t>
            </a:r>
            <a:endParaRPr lang="ko-KR" altLang="en-US" sz="14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331640" y="1782092"/>
            <a:ext cx="360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②</a:t>
            </a:r>
            <a:endParaRPr lang="ko-KR" altLang="en-US" sz="14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331640" y="2056720"/>
            <a:ext cx="360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③</a:t>
            </a:r>
            <a:endParaRPr lang="ko-KR" altLang="en-US" sz="14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31640" y="2756867"/>
            <a:ext cx="360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④</a:t>
            </a:r>
            <a:endParaRPr lang="ko-KR" altLang="en-US" sz="14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331640" y="3015560"/>
            <a:ext cx="360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⑤</a:t>
            </a:r>
            <a:endParaRPr lang="ko-KR" altLang="en-US" sz="14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36628" y="1644189"/>
            <a:ext cx="360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⑦</a:t>
            </a:r>
            <a:endParaRPr lang="ko-KR" altLang="en-US" sz="14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96136" y="1644189"/>
            <a:ext cx="360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⑧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028384" y="1644189"/>
            <a:ext cx="360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⑨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460432" y="1628800"/>
            <a:ext cx="360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⑩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331640" y="3289416"/>
            <a:ext cx="360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 smtClean="0">
                <a:solidFill>
                  <a:srgbClr val="FF0000"/>
                </a:solidFill>
                <a:latin typeface="HY그래픽" panose="02030600000101010101" pitchFamily="18" charset="-127"/>
                <a:ea typeface="HY그래픽" panose="02030600000101010101" pitchFamily="18" charset="-127"/>
              </a:rPr>
              <a:t>⑥</a:t>
            </a:r>
            <a:endParaRPr lang="ko-KR" altLang="en-US" sz="1400" b="1" dirty="0">
              <a:solidFill>
                <a:srgbClr val="FF0000"/>
              </a:solidFill>
              <a:latin typeface="HY그래픽" panose="02030600000101010101" pitchFamily="18" charset="-127"/>
              <a:ea typeface="HY그래픽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7624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126" y="2564904"/>
            <a:ext cx="8387403" cy="3419574"/>
          </a:xfrm>
          <a:prstGeom prst="rect">
            <a:avLst/>
          </a:prstGeom>
          <a:ln w="2540">
            <a:solidFill>
              <a:schemeClr val="tx1"/>
            </a:solidFill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2</a:t>
            </a:r>
            <a:r>
              <a:rPr lang="en-US" altLang="ko-KR" dirty="0" smtClean="0"/>
              <a:t>. [</a:t>
            </a:r>
            <a:r>
              <a:rPr lang="ko-KR" altLang="en-US" dirty="0" smtClean="0"/>
              <a:t>신입학생</a:t>
            </a:r>
            <a:r>
              <a:rPr lang="en-US" altLang="ko-KR" dirty="0" smtClean="0"/>
              <a:t>] </a:t>
            </a:r>
            <a:r>
              <a:rPr lang="ko-KR" altLang="en-US" dirty="0" smtClean="0"/>
              <a:t>일괄 수강신청 내역 확인 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95536" y="839147"/>
            <a:ext cx="84249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신입학생의 경우 수강신청 편의 도모 및 교과과정에 적합한 과목 이수를 돕기 위해 필수과목의 일부 또는 전체를 학부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사무실에서 일괄적으로 </a:t>
            </a:r>
            <a:r>
              <a:rPr lang="ko-KR" altLang="en-US" sz="10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수강신청한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상태입니다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일괄신청 내역은 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2.25(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화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14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시부터 본인의 수강신청 확인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취소 메뉴에서 확인할 수 있습니다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 </a:t>
            </a:r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10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일괄수</a:t>
            </a:r>
            <a:r>
              <a:rPr lang="ko-KR" altLang="en-US" sz="105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강</a:t>
            </a:r>
            <a:r>
              <a:rPr lang="ko-KR" altLang="en-US" sz="10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신청된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과목은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수정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/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삭제하지 않습니다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일괄신청 </a:t>
            </a:r>
            <a:r>
              <a:rPr lang="ko-KR" altLang="en-US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후 남은 학점은 원하는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과목을 수강신청 하면 됩니다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ko-KR" altLang="en-US" sz="105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3</a:t>
            </a:fld>
            <a:endParaRPr lang="ko-KR" altLang="en-US" dirty="0"/>
          </a:p>
        </p:txBody>
      </p:sp>
      <p:sp>
        <p:nvSpPr>
          <p:cNvPr id="8" name="모서리가 둥근 직사각형 7"/>
          <p:cNvSpPr/>
          <p:nvPr/>
        </p:nvSpPr>
        <p:spPr>
          <a:xfrm>
            <a:off x="543659" y="4518645"/>
            <a:ext cx="1157546" cy="216024"/>
          </a:xfrm>
          <a:prstGeom prst="round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5117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3</a:t>
            </a:r>
            <a:r>
              <a:rPr lang="en-US" altLang="ko-KR" dirty="0" smtClean="0"/>
              <a:t>. </a:t>
            </a:r>
            <a:r>
              <a:rPr lang="ko-KR" altLang="en-US" dirty="0" err="1" smtClean="0"/>
              <a:t>즐겨찾</a:t>
            </a:r>
            <a:r>
              <a:rPr lang="ko-KR" altLang="en-US" dirty="0" err="1"/>
              <a:t>기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95536" y="836712"/>
            <a:ext cx="8280920" cy="1304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050" dirty="0" err="1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즐겨찾기는</a:t>
            </a:r>
            <a:r>
              <a:rPr lang="ko-KR" altLang="en-US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신속한 수강신청을 돕기 위한 메뉴로</a:t>
            </a:r>
            <a:r>
              <a:rPr lang="en-US" altLang="ko-KR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본인의 </a:t>
            </a:r>
            <a:r>
              <a:rPr lang="ko-KR" altLang="en-US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관심강의를 최대 </a:t>
            </a:r>
            <a:r>
              <a:rPr lang="en-US" altLang="ko-KR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15</a:t>
            </a:r>
            <a:r>
              <a:rPr lang="ko-KR" altLang="en-US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개까지</a:t>
            </a:r>
            <a:r>
              <a:rPr lang="en-US" altLang="ko-KR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동일과목</a:t>
            </a:r>
            <a:r>
              <a:rPr lang="en-US" altLang="ko-KR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강의시간 중복 무관</a:t>
            </a:r>
            <a:r>
              <a:rPr lang="en-US" altLang="ko-KR" sz="1050" b="1" dirty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한 페이지에 모아 </a:t>
            </a:r>
            <a:r>
              <a:rPr lang="ko-KR" altLang="en-US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관리할 수 있습니다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en-US" altLang="ko-KR" sz="1050" dirty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050" dirty="0" smtClean="0">
                <a:solidFill>
                  <a:srgbClr val="FF0000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(1)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각 과목신청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전공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타학부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과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),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교양과목 신청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페이지에서 관심과목의 </a:t>
            </a:r>
            <a:r>
              <a:rPr lang="ko-KR" altLang="en-US" sz="10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추가 버튼을 클릭하면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해당 과목이 </a:t>
            </a:r>
            <a:r>
              <a:rPr lang="ko-KR" altLang="en-US" sz="10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즐겨찾기목록에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저장됩니다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 </a:t>
            </a:r>
            <a:r>
              <a:rPr lang="en-US" altLang="ko-KR" sz="1050" dirty="0">
                <a:solidFill>
                  <a:srgbClr val="FF0000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(2) </a:t>
            </a:r>
            <a:r>
              <a:rPr lang="ko-KR" altLang="en-US" sz="10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즐겨찾기에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저장된 과목들은 수강신청 기간 중 </a:t>
            </a:r>
            <a:r>
              <a:rPr lang="ko-KR" altLang="en-US" sz="10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즐겨찾기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목록 페이지 내에서 신청 버튼을 바로 클릭하여 수강신청을 바로 진행할 수 있습니다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 </a:t>
            </a:r>
          </a:p>
        </p:txBody>
      </p:sp>
      <p:grpSp>
        <p:nvGrpSpPr>
          <p:cNvPr id="13" name="그룹 12"/>
          <p:cNvGrpSpPr/>
          <p:nvPr/>
        </p:nvGrpSpPr>
        <p:grpSpPr>
          <a:xfrm>
            <a:off x="497264" y="2441972"/>
            <a:ext cx="8251200" cy="1800200"/>
            <a:chOff x="497264" y="2276872"/>
            <a:chExt cx="8251200" cy="1800200"/>
          </a:xfrm>
        </p:grpSpPr>
        <p:pic>
          <p:nvPicPr>
            <p:cNvPr id="8" name="그림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7264" y="2276872"/>
              <a:ext cx="8251200" cy="1800200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12" name="모서리가 둥근 직사각형 11"/>
            <p:cNvSpPr/>
            <p:nvPr/>
          </p:nvSpPr>
          <p:spPr>
            <a:xfrm>
              <a:off x="8388424" y="3276434"/>
              <a:ext cx="286835" cy="180000"/>
            </a:xfrm>
            <a:prstGeom prst="roundRect">
              <a:avLst/>
            </a:prstGeom>
            <a:noFill/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4</a:t>
            </a:fld>
            <a:endParaRPr lang="ko-KR" altLang="en-US" dirty="0"/>
          </a:p>
        </p:txBody>
      </p:sp>
      <p:grpSp>
        <p:nvGrpSpPr>
          <p:cNvPr id="6" name="그룹 5"/>
          <p:cNvGrpSpPr/>
          <p:nvPr/>
        </p:nvGrpSpPr>
        <p:grpSpPr>
          <a:xfrm>
            <a:off x="497264" y="4308560"/>
            <a:ext cx="8228791" cy="2072768"/>
            <a:chOff x="375657" y="4524584"/>
            <a:chExt cx="8444815" cy="2072768"/>
          </a:xfrm>
        </p:grpSpPr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5657" y="4524584"/>
              <a:ext cx="8444815" cy="2072768"/>
            </a:xfrm>
            <a:prstGeom prst="rect">
              <a:avLst/>
            </a:prstGeom>
            <a:ln w="2540">
              <a:solidFill>
                <a:schemeClr val="tx1"/>
              </a:solidFill>
            </a:ln>
          </p:spPr>
        </p:pic>
        <p:sp>
          <p:nvSpPr>
            <p:cNvPr id="15" name="모서리가 둥근 직사각형 14"/>
            <p:cNvSpPr/>
            <p:nvPr/>
          </p:nvSpPr>
          <p:spPr>
            <a:xfrm>
              <a:off x="1783566" y="5986284"/>
              <a:ext cx="6984776" cy="251028"/>
            </a:xfrm>
            <a:prstGeom prst="roundRect">
              <a:avLst/>
            </a:prstGeom>
            <a:noFill/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" name="모서리가 둥근 사각형 설명선 4"/>
            <p:cNvSpPr/>
            <p:nvPr/>
          </p:nvSpPr>
          <p:spPr>
            <a:xfrm>
              <a:off x="3491880" y="5013175"/>
              <a:ext cx="4680520" cy="669843"/>
            </a:xfrm>
            <a:prstGeom prst="wedgeRoundRectCallout">
              <a:avLst>
                <a:gd name="adj1" fmla="val -81299"/>
                <a:gd name="adj2" fmla="val 85206"/>
                <a:gd name="adj3" fmla="val 16667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50000"/>
                </a:lnSpc>
              </a:pPr>
              <a:r>
                <a:rPr lang="en-US" altLang="ko-KR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&lt;</a:t>
              </a:r>
              <a:r>
                <a:rPr lang="ko-KR" altLang="en-US" sz="1000" b="1" dirty="0" err="1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수강신청시</a:t>
              </a:r>
              <a:r>
                <a:rPr lang="ko-KR" altLang="en-US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 활용법</a:t>
              </a:r>
              <a:r>
                <a:rPr lang="en-US" altLang="ko-KR" sz="1000" b="1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&gt;</a:t>
              </a:r>
            </a:p>
            <a:p>
              <a:pPr>
                <a:lnSpc>
                  <a:spcPct val="150000"/>
                </a:lnSpc>
              </a:pPr>
              <a:r>
                <a:rPr lang="ko-KR" altLang="en-US" sz="1000" dirty="0" err="1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즐겨찾기에</a:t>
              </a:r>
              <a:r>
                <a:rPr lang="ko-KR" altLang="en-US" sz="1000" dirty="0" smtClean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 미리 담아둔 과목의 신청 버튼을 빠르게 눌러 수강신청 진</a:t>
              </a:r>
              <a:r>
                <a:rPr lang="ko-KR" altLang="en-US" sz="1000" dirty="0"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rPr>
                <a:t>행</a:t>
              </a:r>
            </a:p>
          </p:txBody>
        </p:sp>
        <p:sp>
          <p:nvSpPr>
            <p:cNvPr id="3" name="폭발 2 2"/>
            <p:cNvSpPr/>
            <p:nvPr/>
          </p:nvSpPr>
          <p:spPr>
            <a:xfrm>
              <a:off x="1793505" y="5936906"/>
              <a:ext cx="360040" cy="341538"/>
            </a:xfrm>
            <a:prstGeom prst="irregularSeal2">
              <a:avLst/>
            </a:prstGeom>
            <a:noFill/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8676456" y="3345755"/>
            <a:ext cx="360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>
                <a:solidFill>
                  <a:srgbClr val="FF0000"/>
                </a:solidFill>
              </a:rPr>
              <a:t>①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587773" y="5733256"/>
            <a:ext cx="3600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>
                <a:solidFill>
                  <a:srgbClr val="FF0000"/>
                </a:solidFill>
              </a:rPr>
              <a:t>②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615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4</a:t>
            </a:r>
            <a:r>
              <a:rPr lang="en-US" altLang="ko-KR" dirty="0" smtClean="0"/>
              <a:t>. </a:t>
            </a:r>
            <a:r>
              <a:rPr lang="ko-KR" altLang="en-US" dirty="0" smtClean="0"/>
              <a:t>수강신청 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95536" y="908720"/>
            <a:ext cx="8424936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수강신청은 </a:t>
            </a:r>
            <a:r>
              <a:rPr lang="ko-KR" altLang="en-US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선착순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으로 진행되며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중복시간</a:t>
            </a:r>
            <a:r>
              <a:rPr lang="en-US" altLang="ko-KR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및 동일과목의 수강신청은 불가합니다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  <a:endParaRPr lang="en-US" altLang="ko-KR" sz="1050" u="sng" dirty="0" smtClean="0">
              <a:latin typeface="함초롬돋움" panose="02030504000101010101" pitchFamily="18" charset="-127"/>
              <a:ea typeface="함초롬돋움" panose="02030504000101010101" pitchFamily="18" charset="-127"/>
              <a:cs typeface="함초롬돋움" panose="02030504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강의의 </a:t>
            </a:r>
            <a:r>
              <a:rPr lang="ko-KR" altLang="en-US" sz="1050" dirty="0" err="1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여석이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0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이 아닌 경우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수강신청이 가능합니다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수강대상전공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반</a:t>
            </a:r>
            <a:r>
              <a:rPr lang="en-US" altLang="ko-KR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등의 제약이 있는 경우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, 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본인에 해당하는 강좌를 선택하여야 수강신청이 가능합니다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</a:t>
            </a:r>
          </a:p>
          <a:p>
            <a:pPr marL="285750" indent="-2857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재학생 수강신청 가능 시점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(2.27(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금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 14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시</a:t>
            </a:r>
            <a:r>
              <a:rPr lang="en-US" altLang="ko-KR" sz="1050" dirty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)</a:t>
            </a:r>
            <a:r>
              <a:rPr lang="ko-KR" altLang="en-US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 등 </a:t>
            </a:r>
            <a:r>
              <a:rPr lang="en-US" altLang="ko-KR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“</a:t>
            </a:r>
            <a:r>
              <a:rPr lang="ko-KR" altLang="en-US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수강신청 세부 설정이 바뀌는 시점</a:t>
            </a:r>
            <a:r>
              <a:rPr lang="en-US" altLang="ko-KR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”</a:t>
            </a:r>
            <a:r>
              <a:rPr lang="ko-KR" altLang="en-US" sz="1050" b="1" dirty="0" smtClean="0">
                <a:solidFill>
                  <a:srgbClr val="0000FF"/>
                </a:solidFill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에는 반드시 로그아웃 후 시간에 맞춰 다시 로그인해야 합니다</a:t>
            </a:r>
            <a:r>
              <a:rPr lang="en-US" altLang="ko-KR" sz="1050" dirty="0" smtClean="0">
                <a:latin typeface="함초롬돋움" panose="02030504000101010101" pitchFamily="18" charset="-127"/>
                <a:ea typeface="함초롬돋움" panose="02030504000101010101" pitchFamily="18" charset="-127"/>
                <a:cs typeface="함초롬돋움" panose="02030504000101010101" pitchFamily="18" charset="-127"/>
              </a:rPr>
              <a:t>.  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5</a:t>
            </a:fld>
            <a:endParaRPr lang="ko-KR" altLang="en-US" dirty="0"/>
          </a:p>
        </p:txBody>
      </p:sp>
      <p:grpSp>
        <p:nvGrpSpPr>
          <p:cNvPr id="5" name="그룹 4"/>
          <p:cNvGrpSpPr/>
          <p:nvPr/>
        </p:nvGrpSpPr>
        <p:grpSpPr>
          <a:xfrm>
            <a:off x="459036" y="3001268"/>
            <a:ext cx="8280920" cy="3254433"/>
            <a:chOff x="395536" y="3140968"/>
            <a:chExt cx="8280920" cy="3254433"/>
          </a:xfrm>
        </p:grpSpPr>
        <p:pic>
          <p:nvPicPr>
            <p:cNvPr id="3" name="그림 2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5536" y="3140968"/>
              <a:ext cx="8280920" cy="3254433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11" name="모서리가 둥근 직사각형 10"/>
            <p:cNvSpPr/>
            <p:nvPr/>
          </p:nvSpPr>
          <p:spPr>
            <a:xfrm>
              <a:off x="1772196" y="4132720"/>
              <a:ext cx="288032" cy="2262681"/>
            </a:xfrm>
            <a:prstGeom prst="roundRect">
              <a:avLst/>
            </a:prstGeom>
            <a:noFill/>
            <a:ln w="254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244615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90056"/>
            <a:ext cx="8229600" cy="1143000"/>
          </a:xfrm>
        </p:spPr>
        <p:txBody>
          <a:bodyPr/>
          <a:lstStyle/>
          <a:p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끝</a:t>
            </a:r>
            <a:endParaRPr lang="ko-KR" altLang="en-US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F707A-22F4-418D-A663-784BACCE3B5A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2680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2169</TotalTime>
  <Words>381</Words>
  <Application>Microsoft Office PowerPoint</Application>
  <PresentationFormat>화면 슬라이드 쇼(4:3)</PresentationFormat>
  <Paragraphs>45</Paragraphs>
  <Slides>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7" baseType="lpstr">
      <vt:lpstr>Office 테마</vt:lpstr>
      <vt:lpstr>2015학년도 1학기  신입생 수강신청 매뉴얼</vt:lpstr>
      <vt:lpstr>1. 수강신청 메뉴 설명  </vt:lpstr>
      <vt:lpstr>2. [신입학생] 일괄 수강신청 내역 확인 </vt:lpstr>
      <vt:lpstr>3. 즐겨찾기</vt:lpstr>
      <vt:lpstr>4. 수강신청 </vt:lpstr>
      <vt:lpstr>끝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조보리</dc:creator>
  <cp:lastModifiedBy>USER</cp:lastModifiedBy>
  <cp:revision>208</cp:revision>
  <cp:lastPrinted>2014-01-29T05:15:29Z</cp:lastPrinted>
  <dcterms:created xsi:type="dcterms:W3CDTF">2014-01-12T14:34:38Z</dcterms:created>
  <dcterms:modified xsi:type="dcterms:W3CDTF">2015-01-29T13:28:21Z</dcterms:modified>
</cp:coreProperties>
</file>