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6" r:id="rId2"/>
    <p:sldId id="270" r:id="rId3"/>
    <p:sldId id="262" r:id="rId4"/>
    <p:sldId id="260" r:id="rId5"/>
    <p:sldId id="259" r:id="rId6"/>
    <p:sldId id="263" r:id="rId7"/>
    <p:sldId id="269" r:id="rId8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57" autoAdjust="0"/>
    <p:restoredTop sz="94581" autoAdjust="0"/>
  </p:normalViewPr>
  <p:slideViewPr>
    <p:cSldViewPr>
      <p:cViewPr>
        <p:scale>
          <a:sx n="90" d="100"/>
          <a:sy n="90" d="100"/>
        </p:scale>
        <p:origin x="-270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786" y="-78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777BD8-07A0-4635-BC6D-4DF9CF37E2A4}" type="datetimeFigureOut">
              <a:rPr lang="ko-KR" altLang="en-US" smtClean="0"/>
              <a:t>2015-01-14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F8C386-5BE7-438C-AA1F-713B853FC5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97771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47809-699C-4EC0-BE8D-0948AFA57692}" type="datetimeFigureOut">
              <a:rPr lang="ko-KR" altLang="en-US" smtClean="0"/>
              <a:t>2015-01-14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AEBA3-789A-4B01-AF8A-285CA26120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0825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CAEBA3-789A-4B01-AF8A-285CA261200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534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ui_1\ui_1_01.gif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368" y="2831864"/>
            <a:ext cx="1749264" cy="1749264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268760"/>
            <a:ext cx="7772400" cy="1470025"/>
          </a:xfrm>
        </p:spPr>
        <p:txBody>
          <a:bodyPr>
            <a:normAutofit/>
          </a:bodyPr>
          <a:lstStyle>
            <a:lvl1pPr>
              <a:defRPr sz="3600"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76964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0DC97-974B-42DC-9867-AF5D8247DF79}" type="datetime1">
              <a:rPr lang="ko-KR" altLang="en-US" smtClean="0"/>
              <a:t>2015-01-14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57725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872" y="44624"/>
            <a:ext cx="1044624" cy="736984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4848" y="130622"/>
            <a:ext cx="8229600" cy="562074"/>
          </a:xfrm>
        </p:spPr>
        <p:txBody>
          <a:bodyPr>
            <a:normAutofit/>
          </a:bodyPr>
          <a:lstStyle>
            <a:lvl1pPr algn="l">
              <a:defRPr sz="2400"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2198-6E17-4FA2-A44A-3FAF451DCB70}" type="datetime1">
              <a:rPr lang="ko-KR" altLang="en-US" smtClean="0"/>
              <a:t>2015-01-14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395536" y="764704"/>
            <a:ext cx="8208912" cy="0"/>
          </a:xfrm>
          <a:prstGeom prst="line">
            <a:avLst/>
          </a:prstGeom>
          <a:ln w="25400">
            <a:solidFill>
              <a:srgbClr val="002060">
                <a:alpha val="71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8327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E13B-0EB2-44FD-AB3F-C11C09362050}" type="datetime1">
              <a:rPr lang="ko-KR" altLang="en-US" smtClean="0"/>
              <a:t>2015-01-14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1687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F4FD8-B236-48DF-9D22-C84113EDB53B}" type="datetime1">
              <a:rPr lang="ko-KR" altLang="en-US" smtClean="0"/>
              <a:t>2015-01-14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7981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F93C1-0BA6-4AEE-99BC-93C2288DA1EA}" type="datetime1">
              <a:rPr lang="ko-KR" altLang="en-US" smtClean="0"/>
              <a:t>2015-01-14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1616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780D-AC1F-4ECD-926B-34688609B021}" type="datetime1">
              <a:rPr lang="ko-KR" altLang="en-US" smtClean="0"/>
              <a:t>2015-01-14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033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D5F1-3C9F-4539-B661-88F6908B1132}" type="datetime1">
              <a:rPr lang="ko-KR" altLang="en-US" smtClean="0"/>
              <a:t>2015-01-14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307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4296D-E09D-405A-874F-42B9478FA61E}" type="datetime1">
              <a:rPr lang="ko-KR" altLang="en-US" smtClean="0"/>
              <a:t>2015-01-14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95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51AEE-493C-4E32-BE3E-82846989EC8E}" type="datetime1">
              <a:rPr lang="ko-KR" altLang="en-US" smtClean="0"/>
              <a:t>2015-01-14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7686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C7A17-E5BE-4A53-927E-A8DBF23E384D}" type="datetime1">
              <a:rPr lang="ko-KR" altLang="en-US" smtClean="0"/>
              <a:t>2015-01-14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9282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AC58-FBA2-42B2-B943-2D58E863396F}" type="datetime1">
              <a:rPr lang="ko-KR" altLang="en-US" smtClean="0"/>
              <a:t>2015-01-14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518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9E507-3F07-4A92-98DB-B6D1E358A407}" type="datetime1">
              <a:rPr lang="ko-KR" altLang="en-US" smtClean="0"/>
              <a:t>2015-01-14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7437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2015</a:t>
            </a:r>
            <a:r>
              <a:rPr lang="ko-KR" altLang="en-US" dirty="0" smtClean="0"/>
              <a:t>학년도 </a:t>
            </a:r>
            <a:r>
              <a:rPr lang="en-US" altLang="ko-KR" dirty="0"/>
              <a:t>1</a:t>
            </a:r>
            <a:r>
              <a:rPr lang="ko-KR" altLang="en-US" dirty="0" smtClean="0"/>
              <a:t>학기 </a:t>
            </a:r>
            <a:r>
              <a:rPr lang="ko-KR" altLang="en-US" dirty="0"/>
              <a:t>수강신청 </a:t>
            </a:r>
            <a:r>
              <a:rPr lang="ko-KR" altLang="en-US" dirty="0" smtClean="0"/>
              <a:t>매뉴얼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한국항공대 </a:t>
            </a:r>
            <a:r>
              <a:rPr lang="ko-KR" altLang="en-US" dirty="0" err="1" smtClean="0"/>
              <a:t>교무팀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9008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869160"/>
            <a:ext cx="8119981" cy="162096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수강</a:t>
            </a:r>
            <a:r>
              <a:rPr lang="en-US" altLang="ko-KR" dirty="0" smtClean="0"/>
              <a:t>(</a:t>
            </a:r>
            <a:r>
              <a:rPr lang="ko-KR" altLang="en-US" dirty="0" smtClean="0"/>
              <a:t>장바구니</a:t>
            </a:r>
            <a:r>
              <a:rPr lang="en-US" altLang="ko-KR" dirty="0" smtClean="0"/>
              <a:t>) </a:t>
            </a:r>
            <a:r>
              <a:rPr lang="ko-KR" altLang="en-US" dirty="0" smtClean="0"/>
              <a:t>신청</a:t>
            </a:r>
            <a:endParaRPr lang="ko-KR" altLang="en-US" dirty="0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2</a:t>
            </a:fld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395536" y="836712"/>
            <a:ext cx="849694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장바구니를 통한 수강신청은 </a:t>
            </a:r>
            <a:r>
              <a:rPr lang="ko-KR" altLang="en-US" sz="10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비선착순</a:t>
            </a:r>
            <a:r>
              <a:rPr lang="ko-KR" altLang="en-US" sz="10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으로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본전공</a:t>
            </a:r>
            <a:r>
              <a:rPr lang="en-US" altLang="ko-KR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및 교양과목</a:t>
            </a:r>
            <a:r>
              <a:rPr lang="en-US" altLang="ko-KR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</a:t>
            </a:r>
            <a:r>
              <a:rPr lang="en-US" altLang="ko-KR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</a:t>
            </a:r>
            <a:r>
              <a:rPr lang="en-US" altLang="ko-KR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을 대상으로 합니다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중복시간 강의 담기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동일과목 중복 담기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수강제한학점 이상 담기 등 수강신청 제약 사항에 어긋나는 장바구니 담기는 불가합니다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기간 동안 수강하고자 하는 과목을 장바구니에 담아두면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기간 종료 후</a:t>
            </a:r>
            <a:r>
              <a:rPr lang="ko-KR" altLang="en-US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학년별 제한인원 충족 여부에 따라 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 확정 여부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 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결정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됩니다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해당과목을 </a:t>
            </a:r>
            <a:r>
              <a:rPr lang="ko-KR" altLang="en-US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장바구니에 담은 인원이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과목의 </a:t>
            </a:r>
            <a:r>
              <a:rPr lang="ko-KR" altLang="en-US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학년별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제한정원 이하인 경우 </a:t>
            </a:r>
            <a:r>
              <a:rPr lang="ko-KR" altLang="en-US" sz="1000" u="sng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수강신청이 확정됩니다</a:t>
            </a:r>
            <a:r>
              <a:rPr lang="en-US" altLang="ko-KR" sz="1000" u="sng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r>
              <a:rPr lang="ko-KR" altLang="en-US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en-US" altLang="ko-KR" sz="1000" spc="-12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CASE2</a:t>
            </a:r>
            <a:r>
              <a:rPr lang="ko-KR" altLang="en-US" sz="1000" spc="-12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참고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신청 </a:t>
            </a:r>
            <a:r>
              <a:rPr lang="ko-KR" altLang="en-US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인원이  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제한인원을  </a:t>
            </a:r>
            <a:r>
              <a:rPr lang="en-US" altLang="ko-KR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</a:t>
            </a:r>
            <a:r>
              <a:rPr lang="ko-KR" altLang="en-US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명이라도  초과하는 경우 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해당 학년은  장바구니 신청을 통해서는 </a:t>
            </a:r>
            <a:r>
              <a:rPr lang="ko-KR" altLang="en-US" sz="1000" u="sng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수강신청이  확정되지 않으며 </a:t>
            </a:r>
            <a:r>
              <a:rPr lang="en-US" altLang="ko-KR" sz="1000" u="sng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u="sng" spc="-12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본수강신청에서</a:t>
            </a:r>
            <a:r>
              <a:rPr lang="ko-KR" altLang="en-US" sz="1000" u="sng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다시 신청하여야 합니다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.(</a:t>
            </a:r>
            <a:r>
              <a:rPr lang="en-US" altLang="ko-KR" sz="1000" spc="-12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CASE1</a:t>
            </a:r>
            <a:r>
              <a:rPr lang="ko-KR" altLang="en-US" sz="1000" spc="-12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참고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</a:t>
            </a:r>
            <a:endParaRPr lang="en-US" altLang="ko-KR" sz="1000" spc="-12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</a:t>
            </a:r>
            <a:r>
              <a:rPr lang="en-US" altLang="ko-KR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 </a:t>
            </a:r>
            <a:r>
              <a:rPr lang="ko-KR" altLang="en-US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신청인원이 제한인원을  </a:t>
            </a:r>
            <a:r>
              <a:rPr lang="ko-KR" altLang="en-US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초과하더라도  학부</a:t>
            </a:r>
            <a:r>
              <a:rPr lang="en-US" altLang="ko-KR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 </a:t>
            </a:r>
            <a:r>
              <a:rPr lang="ko-KR" altLang="en-US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판단에 따라  수강신청이 확정 </a:t>
            </a:r>
            <a:r>
              <a:rPr lang="ko-KR" altLang="en-US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될 </a:t>
            </a:r>
            <a:r>
              <a:rPr lang="ko-KR" altLang="en-US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수도 </a:t>
            </a:r>
            <a:r>
              <a:rPr lang="ko-KR" altLang="en-US" sz="1000" b="1" spc="-120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있습니다</a:t>
            </a:r>
            <a:r>
              <a:rPr lang="en-US" altLang="ko-KR" sz="1000" b="1" spc="-12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수강신청 확정 후의 </a:t>
            </a:r>
            <a:r>
              <a:rPr lang="ko-KR" altLang="en-US" sz="1000" spc="-12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여석은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학년별로 </a:t>
            </a:r>
            <a:r>
              <a:rPr lang="ko-KR" altLang="en-US" sz="1000" spc="-12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본수강신청으로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이전 됩니다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56475" y="2974248"/>
            <a:ext cx="8208912" cy="300082"/>
          </a:xfrm>
          <a:prstGeom prst="rect">
            <a:avLst/>
          </a:prstGeom>
          <a:noFill/>
          <a:ln w="12700" cmpd="sng">
            <a:noFill/>
            <a:prstDash val="sysDash"/>
          </a:ln>
        </p:spPr>
        <p:txBody>
          <a:bodyPr wrap="square" lIns="72000" rIns="720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[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예시</a:t>
            </a:r>
            <a:r>
              <a:rPr lang="en-US" altLang="ko-KR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]  </a:t>
            </a:r>
            <a:r>
              <a:rPr lang="ko-KR" altLang="en-US" sz="10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총제한인원이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100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1</a:t>
            </a:r>
            <a:r>
              <a:rPr lang="ko-KR" altLang="en-US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제한인원 </a:t>
            </a:r>
            <a:r>
              <a:rPr lang="en-US" altLang="ko-KR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80</a:t>
            </a:r>
            <a:r>
              <a:rPr lang="ko-KR" altLang="en-US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기타학년 제한인원 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20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명인 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</a:t>
            </a:r>
            <a:r>
              <a:rPr lang="ko-KR" altLang="en-US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수업의 장바구니 수강신청 결과</a:t>
            </a:r>
            <a:endParaRPr lang="en-US" altLang="ko-KR" sz="1000" b="1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615274"/>
              </p:ext>
            </p:extLst>
          </p:nvPr>
        </p:nvGraphicFramePr>
        <p:xfrm>
          <a:off x="683568" y="3323389"/>
          <a:ext cx="8090573" cy="1034812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04056"/>
                <a:gridCol w="3168352"/>
                <a:gridCol w="2520280"/>
                <a:gridCol w="1897885"/>
              </a:tblGrid>
              <a:tr h="24638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Case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내용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장바구니 수강신청 결과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900" dirty="0" err="1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본수강신청시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학년별 </a:t>
                      </a:r>
                      <a:r>
                        <a:rPr lang="ko-KR" altLang="en-US" sz="900" dirty="0" err="1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여석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</a:tr>
              <a:tr h="39421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90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명인 경우</a:t>
                      </a:r>
                      <a:endParaRPr lang="en-US" altLang="ko-KR" sz="9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총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105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 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학년은 신청 실패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기타학년은 신청 확정</a:t>
                      </a:r>
                      <a:endParaRPr lang="en-US" altLang="ko-KR" sz="9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수강신청 확정인원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80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</a:p>
                  </a:txBody>
                  <a:tcPr anchor="ctr"/>
                </a:tc>
              </a:tr>
              <a:tr h="39421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명인 경우</a:t>
                      </a:r>
                      <a:endParaRPr lang="en-US" altLang="ko-KR" sz="9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총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 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모두 신청 확정</a:t>
                      </a:r>
                      <a:endParaRPr lang="en-US" altLang="ko-KR" sz="9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수강신청 확정인원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75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8" name="모서리가 둥근 직사각형 17"/>
          <p:cNvSpPr/>
          <p:nvPr/>
        </p:nvSpPr>
        <p:spPr>
          <a:xfrm>
            <a:off x="6213684" y="5475530"/>
            <a:ext cx="360000" cy="1014595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모서리가 둥근 직사각형 19"/>
          <p:cNvSpPr/>
          <p:nvPr/>
        </p:nvSpPr>
        <p:spPr>
          <a:xfrm>
            <a:off x="1962790" y="5477124"/>
            <a:ext cx="288032" cy="101300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395536" y="4452721"/>
            <a:ext cx="84969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본수강신청시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편의를 위해 장바구니에 담은 과목은 </a:t>
            </a:r>
            <a:r>
              <a:rPr lang="ko-KR" altLang="en-US" sz="10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즐겨찾기에도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동시에 추가 됩니다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(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재수강과목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 메뉴에서 담은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과목은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제외</a:t>
            </a:r>
            <a:r>
              <a:rPr lang="en-US" altLang="ko-KR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0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5811113" y="5477124"/>
            <a:ext cx="360000" cy="1014595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408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552" y="908719"/>
            <a:ext cx="8372639" cy="267184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1-1</a:t>
            </a:r>
            <a:r>
              <a:rPr lang="en-US" altLang="ko-KR" dirty="0" smtClean="0"/>
              <a:t>. </a:t>
            </a:r>
            <a:r>
              <a:rPr lang="ko-KR" altLang="en-US" dirty="0" smtClean="0"/>
              <a:t>수강</a:t>
            </a:r>
            <a:r>
              <a:rPr lang="en-US" altLang="ko-KR" dirty="0" smtClean="0"/>
              <a:t>(</a:t>
            </a:r>
            <a:r>
              <a:rPr lang="ko-KR" altLang="en-US" dirty="0" smtClean="0"/>
              <a:t>장바구니</a:t>
            </a:r>
            <a:r>
              <a:rPr lang="en-US" altLang="ko-KR" dirty="0" smtClean="0"/>
              <a:t>)</a:t>
            </a:r>
            <a:r>
              <a:rPr lang="ko-KR" altLang="en-US" dirty="0" smtClean="0"/>
              <a:t>신청 메뉴 설명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95536" y="3580561"/>
            <a:ext cx="82809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전공과목 신청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 전공과목 검색 및 담기 가능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교양과목 신청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 과목 검색 및 담기 가능 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재수강과목 신청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 검색 및 담기 가능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재수강은 반드시 </a:t>
            </a:r>
            <a:r>
              <a:rPr lang="en-US" altLang="ko-KR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 신청 메뉴</a:t>
            </a:r>
            <a:r>
              <a:rPr lang="en-US" altLang="ko-KR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</a:t>
            </a:r>
            <a:r>
              <a:rPr lang="ko-KR" altLang="en-US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를 통해 신청해야 함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확인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장바구니에 저장된 과목을 관리할 수 있는 메뉴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시간표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담기한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과목에 대한 시간표 확인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수강대상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전공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수강대상 전공에 해당되지 않은 학생은 해당 과목 담기 불가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전체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과목의 총 제한인원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및 장바구니 총 신청인원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나의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과목에서 나의 학년에 배정된 정원 및 나의 학년 신청인원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관심강의를 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목록에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15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과목까지 추가할 수 있음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재수강과목은 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이용 불가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3</a:t>
            </a:fld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323969" y="1455308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①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23969" y="1695959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②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23969" y="1963625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③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23969" y="2439731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④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23969" y="2679444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⑤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23928" y="1604015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⑥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24128" y="1604015"/>
            <a:ext cx="367711" cy="252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⑦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56176" y="1592007"/>
            <a:ext cx="3677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⑧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43814" y="1592007"/>
            <a:ext cx="3677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⑨</a:t>
            </a:r>
            <a:endParaRPr lang="ko-KR" altLang="en-US" sz="12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04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err="1" smtClean="0"/>
              <a:t>즐겨찾</a:t>
            </a:r>
            <a:r>
              <a:rPr lang="ko-KR" altLang="en-US" dirty="0" err="1"/>
              <a:t>기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836712"/>
            <a:ext cx="8280920" cy="1328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즐겨찾기에서는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본인의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관심강의를 최대 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15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개까지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동일과목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강의시간 중복 무관</a:t>
            </a:r>
            <a:r>
              <a:rPr lang="en-US" altLang="ko-KR" sz="11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 페이지에 모아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관리할 수 있습니다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즐겨찾기에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저장된 과목들은 장바구니 기간 중 장바구니로 옮겨 담거나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기간 중 신청 버튼을 클릭하여 수강신청을 바로 진행할 수 있습니다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(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저장된 해당과목의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 기간이 아닐 때는 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내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담기 버튼이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활성화 되지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않습니다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.)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은 </a:t>
            </a:r>
            <a:r>
              <a:rPr lang="ko-KR" altLang="en-US" sz="11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즐겨찾기를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통한 담기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신청이 불가합니다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동일교과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체크시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발생할 수 있는 오류를 방지하기 위해 기능 사용 제한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1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본수강신청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시 빠른 수강신청을  위해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메뉴를 활용하여 수강신청 하기 바랍니다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323528" y="2455989"/>
            <a:ext cx="7992888" cy="1693091"/>
            <a:chOff x="179512" y="2311973"/>
            <a:chExt cx="7992888" cy="1693091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2" y="2311973"/>
              <a:ext cx="7992888" cy="1693091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12" name="모서리가 둥근 직사각형 11"/>
            <p:cNvSpPr/>
            <p:nvPr/>
          </p:nvSpPr>
          <p:spPr>
            <a:xfrm>
              <a:off x="7688222" y="3291171"/>
              <a:ext cx="288032" cy="158696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4</a:t>
            </a:fld>
            <a:endParaRPr lang="ko-KR" altLang="en-US" dirty="0"/>
          </a:p>
        </p:txBody>
      </p:sp>
      <p:grpSp>
        <p:nvGrpSpPr>
          <p:cNvPr id="8" name="그룹 7"/>
          <p:cNvGrpSpPr/>
          <p:nvPr/>
        </p:nvGrpSpPr>
        <p:grpSpPr>
          <a:xfrm>
            <a:off x="421600" y="3631660"/>
            <a:ext cx="8352928" cy="1765100"/>
            <a:chOff x="277584" y="3449867"/>
            <a:chExt cx="8352928" cy="1765100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584" y="3449867"/>
              <a:ext cx="8352928" cy="1765100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13" name="모서리가 둥근 직사각형 12"/>
            <p:cNvSpPr/>
            <p:nvPr/>
          </p:nvSpPr>
          <p:spPr>
            <a:xfrm>
              <a:off x="1641985" y="4077072"/>
              <a:ext cx="6903707" cy="251028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모서리가 둥근 사각형 설명선 16"/>
            <p:cNvSpPr/>
            <p:nvPr/>
          </p:nvSpPr>
          <p:spPr>
            <a:xfrm>
              <a:off x="2915816" y="3518558"/>
              <a:ext cx="4824536" cy="486506"/>
            </a:xfrm>
            <a:prstGeom prst="wedgeRoundRectCallout">
              <a:avLst>
                <a:gd name="adj1" fmla="val -69075"/>
                <a:gd name="adj2" fmla="val 52717"/>
                <a:gd name="adj3" fmla="val 1666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&lt;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수강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(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장바구니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)</a:t>
              </a:r>
              <a:r>
                <a:rPr lang="ko-KR" altLang="en-US" sz="1000" b="1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신청시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활용법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&gt;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관심과목들을 </a:t>
              </a:r>
              <a:r>
                <a:rPr lang="ko-KR" altLang="en-US" sz="1000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즐겨찾기에</a:t>
              </a:r>
              <a:r>
                <a:rPr lang="ko-KR" altLang="en-US" sz="10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모아두고  검토 후 장바구니로 담기 실행</a:t>
              </a:r>
              <a:endParaRPr lang="ko-KR" altLang="en-US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6" name="폭발 2 15"/>
            <p:cNvSpPr/>
            <p:nvPr/>
          </p:nvSpPr>
          <p:spPr>
            <a:xfrm>
              <a:off x="1659428" y="4015003"/>
              <a:ext cx="360040" cy="341538"/>
            </a:xfrm>
            <a:prstGeom prst="irregularSeal2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519673" y="4596592"/>
            <a:ext cx="8444815" cy="2072768"/>
            <a:chOff x="375657" y="4524584"/>
            <a:chExt cx="8444815" cy="2072768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657" y="4524584"/>
              <a:ext cx="8444815" cy="2072768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15" name="모서리가 둥근 직사각형 14"/>
            <p:cNvSpPr/>
            <p:nvPr/>
          </p:nvSpPr>
          <p:spPr>
            <a:xfrm>
              <a:off x="1783566" y="5986284"/>
              <a:ext cx="6984776" cy="251028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모서리가 둥근 사각형 설명선 4"/>
            <p:cNvSpPr/>
            <p:nvPr/>
          </p:nvSpPr>
          <p:spPr>
            <a:xfrm>
              <a:off x="3491880" y="5013175"/>
              <a:ext cx="4680520" cy="669843"/>
            </a:xfrm>
            <a:prstGeom prst="wedgeRoundRectCallout">
              <a:avLst>
                <a:gd name="adj1" fmla="val -81299"/>
                <a:gd name="adj2" fmla="val 85206"/>
                <a:gd name="adj3" fmla="val 1666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&lt;</a:t>
              </a:r>
              <a:r>
                <a:rPr lang="ko-KR" altLang="en-US" sz="1000" b="1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본수강신청시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활용법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&gt;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00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즐겨찾기</a:t>
              </a:r>
              <a:r>
                <a:rPr lang="ko-KR" altLang="en-US" sz="10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내에 저장해둔 과목의 신청 버튼을 빠르게 눌러 수강신청 진</a:t>
              </a:r>
              <a:r>
                <a:rPr lang="ko-KR" altLang="en-US" sz="10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행</a:t>
              </a:r>
            </a:p>
          </p:txBody>
        </p:sp>
        <p:sp>
          <p:nvSpPr>
            <p:cNvPr id="3" name="폭발 2 2"/>
            <p:cNvSpPr/>
            <p:nvPr/>
          </p:nvSpPr>
          <p:spPr>
            <a:xfrm>
              <a:off x="1793505" y="5936906"/>
              <a:ext cx="360040" cy="341538"/>
            </a:xfrm>
            <a:prstGeom prst="irregularSeal2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4461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3. </a:t>
            </a:r>
            <a:r>
              <a:rPr lang="ko-KR" altLang="en-US" dirty="0" err="1" smtClean="0"/>
              <a:t>본수강</a:t>
            </a:r>
            <a:r>
              <a:rPr lang="ko-KR" altLang="en-US" dirty="0" smtClean="0"/>
              <a:t> 신청 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839147"/>
            <a:ext cx="8424936" cy="274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신청은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선착순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으로 수강신청을 진행하며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중복시간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및 동일과목의 수강신청이 불가합니다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100" u="sng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수강신청 진행 후 남은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여석을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대상으로 수강신청하며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본인에게 해당하는 정원 및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석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은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나의 학년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석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)”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을 통해 확인 할 수 있습니다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과목의 성격에 따라 수강신청 일정이 다릅니다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 수강신청 때가 아닌 경우 신청메뉴는 활성화되지 않고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내 저장된 해당 과목의 신청도 불가합니다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시작시간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타학부과목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시작시간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제한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인원 종료 시점 등 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세부 설정이 바뀌는 시점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에는 반드시 로그아웃 후 시간에 맞춰 다시 로그인해야 합니다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 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빠른 수강신청을  위해  </a:t>
            </a:r>
            <a:r>
              <a:rPr lang="ko-KR" altLang="en-US" sz="11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기능을 활용하여 수강신청하기 바랍니다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5</a:t>
            </a:fld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35" y="3645024"/>
            <a:ext cx="8280919" cy="276783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모서리가 둥근 직사각형 10"/>
          <p:cNvSpPr/>
          <p:nvPr/>
        </p:nvSpPr>
        <p:spPr>
          <a:xfrm>
            <a:off x="1809961" y="4437114"/>
            <a:ext cx="360040" cy="1975746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61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052736"/>
            <a:ext cx="8280919" cy="276783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3-1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본수강신청</a:t>
            </a:r>
            <a:r>
              <a:rPr lang="ko-KR" altLang="en-US" dirty="0" smtClean="0"/>
              <a:t> 메뉴 설명  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467544" y="4015003"/>
            <a:ext cx="867645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전공과목 신청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 전공과목 검색 및 신청 가능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 신청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과목 검색 및 신청 가능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(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전체 과목 기간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타학부과목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신청 가능 기간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 활성화 됨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교양과목 신청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 과목 검색 및 신청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가능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endParaRPr lang="en-US" altLang="ko-KR" sz="11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재수강과목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 검색 및 담기 가능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재수강은 반드시 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재수강과목 신청</a:t>
            </a:r>
            <a:r>
              <a:rPr lang="en-US" altLang="ko-KR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메뉴를 </a:t>
            </a:r>
            <a:r>
              <a:rPr lang="ko-KR" altLang="en-US" sz="11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통해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10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100" u="sng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청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확인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과목을 확인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취소할 수 있는 메뉴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전체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석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과목의 총 신청인원 및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여석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표기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나의 학년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석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과목에서 내 학년에 배정된 제한인원과 그에 대한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여석을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표시함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1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제한이 끝나면 전체 정원과 동일해짐</a:t>
            </a:r>
            <a:endParaRPr lang="en-US" altLang="ko-KR" sz="1100" b="1" spc="-120" dirty="0" smtClean="0">
              <a:solidFill>
                <a:srgbClr val="0000FF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+mj-ea"/>
              <a:buAutoNum type="circleNumDbPlain"/>
            </a:pPr>
            <a:endParaRPr lang="en-US" altLang="ko-KR" sz="1100" spc="-12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6</a:t>
            </a:fld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03648" y="1564982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①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03648" y="1782092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②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3648" y="2018620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③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03648" y="2301872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④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03648" y="3040960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⑤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28794" y="1594783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⑥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28184" y="1594783"/>
            <a:ext cx="360040" cy="320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⑦</a:t>
            </a:r>
            <a:endParaRPr lang="ko-KR" altLang="en-US" sz="16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762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0056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끝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268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2123</TotalTime>
  <Words>785</Words>
  <Application>Microsoft Office PowerPoint</Application>
  <PresentationFormat>화면 슬라이드 쇼(4:3)</PresentationFormat>
  <Paragraphs>85</Paragraphs>
  <Slides>7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2015학년도 1학기 수강신청 매뉴얼</vt:lpstr>
      <vt:lpstr>1. 수강(장바구니) 신청</vt:lpstr>
      <vt:lpstr>1-1. 수강(장바구니)신청 메뉴 설명</vt:lpstr>
      <vt:lpstr>2. 즐겨찾기</vt:lpstr>
      <vt:lpstr>3. 본수강 신청 </vt:lpstr>
      <vt:lpstr>3-1. 본수강신청 메뉴 설명  </vt:lpstr>
      <vt:lpstr>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조보리</dc:creator>
  <cp:lastModifiedBy>USER</cp:lastModifiedBy>
  <cp:revision>201</cp:revision>
  <cp:lastPrinted>2014-01-29T05:15:29Z</cp:lastPrinted>
  <dcterms:created xsi:type="dcterms:W3CDTF">2014-01-12T14:34:38Z</dcterms:created>
  <dcterms:modified xsi:type="dcterms:W3CDTF">2015-01-14T12:45:01Z</dcterms:modified>
</cp:coreProperties>
</file>