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68" r:id="rId2"/>
    <p:sldId id="267" r:id="rId3"/>
    <p:sldId id="257" r:id="rId4"/>
    <p:sldId id="262" r:id="rId5"/>
    <p:sldId id="260" r:id="rId6"/>
    <p:sldId id="259" r:id="rId7"/>
    <p:sldId id="263" r:id="rId8"/>
    <p:sldId id="269" r:id="rId9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057" autoAdjust="0"/>
    <p:restoredTop sz="94458" autoAdjust="0"/>
  </p:normalViewPr>
  <p:slideViewPr>
    <p:cSldViewPr>
      <p:cViewPr varScale="1">
        <p:scale>
          <a:sx n="96" d="100"/>
          <a:sy n="96" d="100"/>
        </p:scale>
        <p:origin x="-90" y="-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786" y="-78"/>
      </p:cViewPr>
      <p:guideLst>
        <p:guide orient="horz" pos="311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777BD8-07A0-4635-BC6D-4DF9CF37E2A4}" type="datetimeFigureOut">
              <a:rPr lang="ko-KR" altLang="en-US" smtClean="0"/>
              <a:t>2014-01-21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F8C386-5BE7-438C-AA1F-713B853FC5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97771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E47809-699C-4EC0-BE8D-0948AFA57692}" type="datetimeFigureOut">
              <a:rPr lang="ko-KR" altLang="en-US" smtClean="0"/>
              <a:t>2014-01-21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CAEBA3-789A-4B01-AF8A-285CA26120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0825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CAEBA3-789A-4B01-AF8A-285CA261200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53497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CAEBA3-789A-4B01-AF8A-285CA261200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825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ui_1\ui_1_01.gif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368" y="2831864"/>
            <a:ext cx="1749264" cy="1749264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268760"/>
            <a:ext cx="7772400" cy="1470025"/>
          </a:xfrm>
        </p:spPr>
        <p:txBody>
          <a:bodyPr>
            <a:normAutofit/>
          </a:bodyPr>
          <a:lstStyle>
            <a:lvl1pPr>
              <a:defRPr sz="3600"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4869160"/>
            <a:ext cx="6400800" cy="76964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0DC97-974B-42DC-9867-AF5D8247DF79}" type="datetime1">
              <a:rPr lang="ko-KR" altLang="en-US" smtClean="0"/>
              <a:t>2014-01-21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57725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1872" y="44624"/>
            <a:ext cx="1044624" cy="736984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4848" y="130622"/>
            <a:ext cx="8229600" cy="562074"/>
          </a:xfrm>
        </p:spPr>
        <p:txBody>
          <a:bodyPr>
            <a:normAutofit/>
          </a:bodyPr>
          <a:lstStyle>
            <a:lvl1pPr algn="l">
              <a:defRPr sz="2400"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2198-6E17-4FA2-A44A-3FAF451DCB70}" type="datetime1">
              <a:rPr lang="ko-KR" altLang="en-US" smtClean="0"/>
              <a:t>2014-01-21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 dirty="0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395536" y="764704"/>
            <a:ext cx="8208912" cy="0"/>
          </a:xfrm>
          <a:prstGeom prst="line">
            <a:avLst/>
          </a:prstGeom>
          <a:ln w="25400">
            <a:solidFill>
              <a:srgbClr val="002060">
                <a:alpha val="71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48327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E13B-0EB2-44FD-AB3F-C11C09362050}" type="datetime1">
              <a:rPr lang="ko-KR" altLang="en-US" smtClean="0"/>
              <a:t>2014-01-21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1687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F4FD8-B236-48DF-9D22-C84113EDB53B}" type="datetime1">
              <a:rPr lang="ko-KR" altLang="en-US" smtClean="0"/>
              <a:t>2014-01-21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7981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F93C1-0BA6-4AEE-99BC-93C2288DA1EA}" type="datetime1">
              <a:rPr lang="ko-KR" altLang="en-US" smtClean="0"/>
              <a:t>2014-01-21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1616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780D-AC1F-4ECD-926B-34688609B021}" type="datetime1">
              <a:rPr lang="ko-KR" altLang="en-US" smtClean="0"/>
              <a:t>2014-01-21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033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D5F1-3C9F-4539-B661-88F6908B1132}" type="datetime1">
              <a:rPr lang="ko-KR" altLang="en-US" smtClean="0"/>
              <a:t>2014-01-21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307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4296D-E09D-405A-874F-42B9478FA61E}" type="datetime1">
              <a:rPr lang="ko-KR" altLang="en-US" smtClean="0"/>
              <a:t>2014-01-21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95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51AEE-493C-4E32-BE3E-82846989EC8E}" type="datetime1">
              <a:rPr lang="ko-KR" altLang="en-US" smtClean="0"/>
              <a:t>2014-01-21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7686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C7A17-E5BE-4A53-927E-A8DBF23E384D}" type="datetime1">
              <a:rPr lang="ko-KR" altLang="en-US" smtClean="0"/>
              <a:t>2014-01-21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9282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AC58-FBA2-42B2-B943-2D58E863396F}" type="datetime1">
              <a:rPr lang="ko-KR" altLang="en-US" smtClean="0"/>
              <a:t>2014-01-21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4518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9E507-3F07-4A92-98DB-B6D1E358A407}" type="datetime1">
              <a:rPr lang="ko-KR" altLang="en-US" smtClean="0"/>
              <a:t>2014-01-21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7437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kupis.konkuk.ac.kr/sugan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수강신청 테스트 </a:t>
            </a:r>
            <a:r>
              <a:rPr lang="ko-KR" altLang="en-US" dirty="0"/>
              <a:t>안내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한국항공대 </a:t>
            </a:r>
            <a:r>
              <a:rPr lang="ko-KR" altLang="en-US" dirty="0" err="1" smtClean="0"/>
              <a:t>교무팀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33902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수강신청 테스트 일정</a:t>
            </a:r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2373577"/>
              </p:ext>
            </p:extLst>
          </p:nvPr>
        </p:nvGraphicFramePr>
        <p:xfrm>
          <a:off x="395536" y="980728"/>
          <a:ext cx="8496944" cy="5445833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679010"/>
                <a:gridCol w="1057294"/>
                <a:gridCol w="1326426"/>
                <a:gridCol w="940245"/>
                <a:gridCol w="1046847"/>
                <a:gridCol w="2447122"/>
              </a:tblGrid>
              <a:tr h="51966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baseline="0" dirty="0" smtClean="0"/>
                        <a:t>구분 </a:t>
                      </a:r>
                      <a:endParaRPr lang="ko-KR" altLang="en-US" sz="900" b="1" baseline="0" dirty="0">
                        <a:latin typeface="HY견고딕" pitchFamily="18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baseline="0" dirty="0" smtClean="0"/>
                        <a:t>기간</a:t>
                      </a:r>
                      <a:endParaRPr lang="ko-KR" altLang="en-US" sz="900" b="1" baseline="0" dirty="0">
                        <a:latin typeface="HY견고딕" pitchFamily="18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baseline="0" dirty="0" smtClean="0"/>
                        <a:t>대상</a:t>
                      </a:r>
                      <a:endParaRPr lang="ko-KR" altLang="en-US" sz="900" b="1" baseline="0" dirty="0">
                        <a:latin typeface="HY견고딕" pitchFamily="18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baseline="0" dirty="0" smtClean="0"/>
                        <a:t>비고</a:t>
                      </a:r>
                      <a:endParaRPr lang="ko-KR" altLang="en-US" sz="900" b="1" baseline="0" dirty="0">
                        <a:latin typeface="HY견고딕" pitchFamily="18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3319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/>
                        <a:t>강의시간표 조회</a:t>
                      </a:r>
                      <a:endParaRPr lang="ko-KR" altLang="en-US" sz="9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dirty="0" smtClean="0"/>
                        <a:t>2014. 1. 15(</a:t>
                      </a:r>
                      <a:r>
                        <a:rPr lang="ko-KR" altLang="en-US" sz="900" dirty="0" smtClean="0"/>
                        <a:t>수</a:t>
                      </a:r>
                      <a:r>
                        <a:rPr lang="en-US" altLang="ko-KR" sz="900" dirty="0" smtClean="0"/>
                        <a:t>)</a:t>
                      </a:r>
                      <a:endParaRPr lang="ko-KR" altLang="en-US" sz="9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/>
                        <a:t>전체학생</a:t>
                      </a:r>
                      <a:endParaRPr lang="ko-KR" altLang="en-US" sz="9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/>
                        <a:t>항공대 종합정보시스템 </a:t>
                      </a:r>
                      <a:r>
                        <a:rPr lang="en-US" altLang="ko-KR" sz="900" dirty="0" smtClean="0"/>
                        <a:t>(</a:t>
                      </a:r>
                      <a:r>
                        <a:rPr lang="ko-KR" altLang="en-US" sz="900" dirty="0" smtClean="0"/>
                        <a:t>단</a:t>
                      </a:r>
                      <a:r>
                        <a:rPr lang="en-US" altLang="ko-KR" sz="900" dirty="0" smtClean="0"/>
                        <a:t>, </a:t>
                      </a:r>
                      <a:r>
                        <a:rPr lang="ko-KR" altLang="en-US" sz="900" dirty="0" smtClean="0"/>
                        <a:t>변동사항 있을 수 있음</a:t>
                      </a:r>
                      <a:r>
                        <a:rPr lang="en-US" altLang="ko-KR" sz="900" dirty="0" smtClean="0"/>
                        <a:t>)</a:t>
                      </a:r>
                      <a:endParaRPr lang="ko-KR" altLang="en-US" sz="900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9882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/>
                        <a:t>수강</a:t>
                      </a:r>
                      <a:r>
                        <a:rPr lang="en-US" altLang="ko-KR" sz="900" dirty="0" smtClean="0"/>
                        <a:t>(</a:t>
                      </a:r>
                      <a:r>
                        <a:rPr lang="ko-KR" altLang="en-US" sz="900" dirty="0" smtClean="0"/>
                        <a:t>장바구니</a:t>
                      </a:r>
                      <a:r>
                        <a:rPr lang="en-US" altLang="ko-KR" sz="900" dirty="0" smtClean="0"/>
                        <a:t>)</a:t>
                      </a:r>
                      <a:r>
                        <a:rPr lang="ko-KR" altLang="en-US" sz="900" dirty="0" smtClean="0"/>
                        <a:t>신청 </a:t>
                      </a:r>
                      <a:endParaRPr lang="en-US" altLang="ko-KR" sz="900" dirty="0" smtClean="0"/>
                    </a:p>
                    <a:p>
                      <a:pPr marL="171450" indent="-171450" algn="ctr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ko-KR" altLang="en-US" sz="900" dirty="0" smtClean="0"/>
                        <a:t>장바구니 </a:t>
                      </a:r>
                      <a:endParaRPr lang="en-US" altLang="ko-KR" sz="900" dirty="0" smtClean="0"/>
                    </a:p>
                    <a:p>
                      <a:pPr marL="171450" indent="-171450" algn="ctr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ko-KR" altLang="en-US" sz="900" dirty="0" err="1" smtClean="0"/>
                        <a:t>비선착순제</a:t>
                      </a:r>
                      <a:endParaRPr lang="en-US" altLang="ko-KR" sz="900" b="1" dirty="0" smtClean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dirty="0" smtClean="0"/>
                        <a:t>1.23(</a:t>
                      </a:r>
                      <a:r>
                        <a:rPr lang="ko-KR" altLang="en-US" sz="900" dirty="0" smtClean="0"/>
                        <a:t>목</a:t>
                      </a:r>
                      <a:r>
                        <a:rPr lang="en-US" altLang="ko-KR" sz="900" dirty="0" smtClean="0"/>
                        <a:t>) 10:00 ~ 1.</a:t>
                      </a:r>
                      <a:r>
                        <a:rPr lang="en-US" altLang="ko-KR" sz="900" baseline="0" dirty="0" smtClean="0"/>
                        <a:t> 24</a:t>
                      </a:r>
                      <a:r>
                        <a:rPr lang="en-US" altLang="ko-KR" sz="900" dirty="0" smtClean="0"/>
                        <a:t>(</a:t>
                      </a:r>
                      <a:r>
                        <a:rPr lang="ko-KR" altLang="en-US" sz="900" dirty="0" smtClean="0"/>
                        <a:t>금</a:t>
                      </a:r>
                      <a:r>
                        <a:rPr lang="en-US" altLang="ko-KR" sz="900" dirty="0" smtClean="0"/>
                        <a:t>) 17:00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dirty="0" smtClean="0"/>
                        <a:t>(2</a:t>
                      </a:r>
                      <a:r>
                        <a:rPr lang="ko-KR" altLang="en-US" sz="900" dirty="0" smtClean="0"/>
                        <a:t>일간</a:t>
                      </a:r>
                      <a:r>
                        <a:rPr lang="en-US" altLang="ko-KR" sz="900" dirty="0" smtClean="0"/>
                        <a:t>)</a:t>
                      </a:r>
                      <a:endParaRPr lang="ko-KR" altLang="en-US" sz="900" b="1" i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/>
                        <a:t>전체학생</a:t>
                      </a:r>
                      <a:endParaRPr lang="ko-KR" altLang="en-US" sz="9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/>
                        <a:t>- </a:t>
                      </a:r>
                      <a:r>
                        <a:rPr lang="ko-KR" altLang="en-US" sz="900" dirty="0" smtClean="0"/>
                        <a:t>학년별 인원 제한 있음</a:t>
                      </a:r>
                      <a:endParaRPr lang="en-US" altLang="ko-KR" sz="900" u="none" dirty="0" smtClean="0">
                        <a:hlinkClick r:id="rId2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900" dirty="0" smtClean="0"/>
                        <a:t>- </a:t>
                      </a:r>
                      <a:r>
                        <a:rPr lang="ko-KR" altLang="en-US" sz="900" dirty="0" smtClean="0"/>
                        <a:t>시간 중복 담기 불가</a:t>
                      </a:r>
                      <a:endParaRPr lang="en-US" altLang="ko-KR" sz="900" dirty="0" smtClean="0"/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900" dirty="0" smtClean="0"/>
                        <a:t>- </a:t>
                      </a:r>
                      <a:r>
                        <a:rPr lang="ko-KR" altLang="en-US" sz="900" dirty="0" smtClean="0"/>
                        <a:t>장바구니 저장 인원 비공개</a:t>
                      </a:r>
                      <a:endParaRPr lang="en-US" altLang="ko-KR" sz="900" dirty="0" smtClean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5194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수강</a:t>
                      </a:r>
                      <a:r>
                        <a:rPr lang="en-US" altLang="ko-KR" sz="9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장바구니</a:t>
                      </a:r>
                      <a:r>
                        <a:rPr lang="en-US" altLang="ko-KR" sz="9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9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신청결과확인</a:t>
                      </a:r>
                      <a:endParaRPr lang="ko-KR" altLang="en-US" sz="9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dirty="0" smtClean="0"/>
                        <a:t>1.</a:t>
                      </a:r>
                      <a:r>
                        <a:rPr lang="en-US" altLang="ko-KR" sz="900" baseline="0" dirty="0" smtClean="0"/>
                        <a:t> 27(</a:t>
                      </a:r>
                      <a:r>
                        <a:rPr lang="ko-KR" altLang="en-US" sz="900" baseline="0" dirty="0" smtClean="0"/>
                        <a:t>월</a:t>
                      </a:r>
                      <a:r>
                        <a:rPr lang="en-US" altLang="ko-KR" sz="900" baseline="0" dirty="0" smtClean="0"/>
                        <a:t>) 17:00</a:t>
                      </a:r>
                      <a:endParaRPr lang="ko-KR" altLang="en-US" sz="9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latin typeface="맑은 고딕" pitchFamily="50" charset="-127"/>
                          <a:ea typeface="맑은 고딕" pitchFamily="50" charset="-127"/>
                        </a:rPr>
                        <a:t>전체학생</a:t>
                      </a:r>
                      <a:endParaRPr lang="ko-KR" altLang="en-US" sz="9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수강 신청 최종 확정된 과목 확인 가능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40792"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err="1" smtClean="0"/>
                        <a:t>본수강</a:t>
                      </a:r>
                      <a:r>
                        <a:rPr lang="ko-KR" altLang="en-US" sz="900" dirty="0" smtClean="0"/>
                        <a:t> 신청</a:t>
                      </a:r>
                      <a:endParaRPr lang="en-US" altLang="ko-KR" sz="900" dirty="0" smtClean="0"/>
                    </a:p>
                    <a:p>
                      <a:pPr marL="171450" indent="-171450" algn="ctr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ko-KR" altLang="en-US" sz="900" dirty="0" smtClean="0"/>
                        <a:t>기존과 동일</a:t>
                      </a:r>
                      <a:endParaRPr lang="en-US" altLang="ko-KR" sz="900" dirty="0" smtClean="0"/>
                    </a:p>
                    <a:p>
                      <a:pPr marL="171450" indent="-171450" algn="ctr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ko-KR" altLang="en-US" sz="900" dirty="0" err="1" smtClean="0"/>
                        <a:t>선착순제</a:t>
                      </a:r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marL="0" indent="0" algn="ctr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900" dirty="0" smtClean="0"/>
                        <a:t>1.28(</a:t>
                      </a:r>
                      <a:r>
                        <a:rPr lang="ko-KR" altLang="en-US" sz="900" dirty="0" smtClean="0"/>
                        <a:t>화</a:t>
                      </a:r>
                      <a:r>
                        <a:rPr lang="en-US" altLang="ko-KR" sz="900" dirty="0" smtClean="0"/>
                        <a:t>) 10:00</a:t>
                      </a:r>
                    </a:p>
                    <a:p>
                      <a:pPr marL="0" indent="0" algn="ctr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900" dirty="0" smtClean="0"/>
                        <a:t> ~ </a:t>
                      </a:r>
                    </a:p>
                    <a:p>
                      <a:pPr marL="0" indent="0" algn="ctr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900" dirty="0" smtClean="0"/>
                        <a:t>1.29(</a:t>
                      </a:r>
                      <a:r>
                        <a:rPr lang="ko-KR" altLang="en-US" sz="900" dirty="0" smtClean="0"/>
                        <a:t>수</a:t>
                      </a:r>
                      <a:r>
                        <a:rPr lang="en-US" altLang="ko-KR" sz="900" dirty="0" smtClean="0"/>
                        <a:t>) 14:00</a:t>
                      </a:r>
                      <a:endParaRPr lang="ko-KR" altLang="en-US" sz="9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dirty="0" smtClean="0"/>
                        <a:t>1. 28(</a:t>
                      </a:r>
                      <a:r>
                        <a:rPr lang="ko-KR" altLang="en-US" sz="900" dirty="0" smtClean="0"/>
                        <a:t>화</a:t>
                      </a:r>
                      <a:r>
                        <a:rPr lang="en-US" altLang="ko-KR" sz="900" dirty="0" smtClean="0"/>
                        <a:t>) 10:00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dirty="0" smtClean="0"/>
                        <a:t> ~ 1.29(</a:t>
                      </a:r>
                      <a:r>
                        <a:rPr lang="ko-KR" altLang="en-US" sz="900" dirty="0" smtClean="0"/>
                        <a:t>수</a:t>
                      </a:r>
                      <a:r>
                        <a:rPr lang="en-US" altLang="ko-KR" sz="900" dirty="0" smtClean="0"/>
                        <a:t>) 14:00</a:t>
                      </a:r>
                      <a:endParaRPr lang="ko-KR" altLang="en-US" sz="9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err="1" smtClean="0"/>
                        <a:t>본전공</a:t>
                      </a:r>
                      <a:endParaRPr lang="ko-KR" altLang="en-US" sz="9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/>
                        <a:t>학년별 </a:t>
                      </a:r>
                      <a:endParaRPr lang="en-US" altLang="ko-KR" sz="900" dirty="0" smtClean="0"/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/>
                        <a:t>인원제한</a:t>
                      </a:r>
                      <a:r>
                        <a:rPr lang="en-US" altLang="ko-KR" sz="900" baseline="0" dirty="0" smtClean="0"/>
                        <a:t> </a:t>
                      </a:r>
                      <a:r>
                        <a:rPr lang="ko-KR" altLang="en-US" sz="900" dirty="0" smtClean="0"/>
                        <a:t>있음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/>
                        <a:t>장바구니 완료 후 </a:t>
                      </a:r>
                      <a:r>
                        <a:rPr lang="ko-KR" altLang="en-US" sz="900" dirty="0" err="1" smtClean="0"/>
                        <a:t>잔여석에</a:t>
                      </a:r>
                      <a:r>
                        <a:rPr lang="ko-KR" altLang="en-US" sz="900" dirty="0" smtClean="0"/>
                        <a:t> 대해 수강 신청</a:t>
                      </a:r>
                      <a:r>
                        <a:rPr lang="en-US" altLang="ko-KR" sz="900" dirty="0" smtClean="0"/>
                        <a:t> 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endParaRPr lang="en-US" altLang="ko-KR" sz="900" dirty="0" smtClean="0"/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800" dirty="0" smtClean="0"/>
                        <a:t>[</a:t>
                      </a:r>
                      <a:r>
                        <a:rPr lang="ko-KR" altLang="en-US" sz="800" dirty="0" smtClean="0"/>
                        <a:t>학년별 정원관리</a:t>
                      </a:r>
                      <a:r>
                        <a:rPr lang="en-US" altLang="ko-KR" sz="800" dirty="0" smtClean="0"/>
                        <a:t>]</a:t>
                      </a:r>
                    </a:p>
                    <a:p>
                      <a:pPr marL="171450" indent="-171450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800" dirty="0" smtClean="0"/>
                        <a:t>해당학년 </a:t>
                      </a:r>
                      <a:r>
                        <a:rPr lang="en-US" altLang="ko-KR" sz="800" dirty="0" smtClean="0"/>
                        <a:t>80% , </a:t>
                      </a:r>
                      <a:r>
                        <a:rPr lang="ko-KR" altLang="en-US" sz="800" dirty="0" smtClean="0"/>
                        <a:t>기타 학년 </a:t>
                      </a:r>
                      <a:r>
                        <a:rPr lang="en-US" altLang="ko-KR" sz="800" dirty="0" smtClean="0"/>
                        <a:t>20%</a:t>
                      </a:r>
                      <a:r>
                        <a:rPr lang="ko-KR" altLang="en-US" sz="800" dirty="0" smtClean="0"/>
                        <a:t>을 기본으로 하나</a:t>
                      </a:r>
                      <a:r>
                        <a:rPr lang="en-US" altLang="ko-KR" sz="800" dirty="0" smtClean="0"/>
                        <a:t>,</a:t>
                      </a:r>
                      <a:r>
                        <a:rPr lang="en-US" altLang="ko-KR" sz="800" baseline="0" dirty="0" smtClean="0"/>
                        <a:t> </a:t>
                      </a:r>
                      <a:r>
                        <a:rPr lang="ko-KR" altLang="en-US" sz="800" baseline="0" dirty="0" smtClean="0"/>
                        <a:t>학부</a:t>
                      </a:r>
                      <a:r>
                        <a:rPr lang="en-US" altLang="ko-KR" sz="800" baseline="0" dirty="0" smtClean="0"/>
                        <a:t>(</a:t>
                      </a:r>
                      <a:r>
                        <a:rPr lang="ko-KR" altLang="en-US" sz="800" baseline="0" dirty="0" smtClean="0"/>
                        <a:t>과</a:t>
                      </a:r>
                      <a:r>
                        <a:rPr lang="en-US" altLang="ko-KR" sz="800" baseline="0" dirty="0" smtClean="0"/>
                        <a:t>)</a:t>
                      </a:r>
                      <a:r>
                        <a:rPr lang="ko-KR" altLang="en-US" sz="800" baseline="0" dirty="0" smtClean="0"/>
                        <a:t>에서 조정가능</a:t>
                      </a:r>
                      <a:endParaRPr lang="en-US" altLang="ko-KR" sz="800" baseline="0" dirty="0" smtClean="0"/>
                    </a:p>
                    <a:p>
                      <a:pPr marL="171450" indent="-171450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800" baseline="0" dirty="0" smtClean="0"/>
                        <a:t>학년 특정 없는 교양과목</a:t>
                      </a:r>
                      <a:r>
                        <a:rPr lang="en-US" altLang="ko-KR" sz="800" baseline="0" dirty="0" smtClean="0"/>
                        <a:t> : </a:t>
                      </a:r>
                      <a:r>
                        <a:rPr lang="ko-KR" altLang="en-US" sz="800" baseline="0" dirty="0" smtClean="0"/>
                        <a:t>학년 제한 없이 신청 가능</a:t>
                      </a:r>
                      <a:endParaRPr lang="en-US" altLang="ko-KR" sz="800" baseline="0" dirty="0" smtClean="0"/>
                    </a:p>
                    <a:p>
                      <a:pPr marL="171450" indent="-171450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8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r>
                        <a:rPr lang="ko-KR" altLang="en-US" sz="8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학년 이상은 </a:t>
                      </a:r>
                      <a:r>
                        <a:rPr lang="en-US" altLang="ko-KR" sz="8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r>
                        <a:rPr lang="ko-KR" altLang="en-US" sz="8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학년으로 간주됨</a:t>
                      </a:r>
                      <a:endParaRPr lang="ko-KR" altLang="en-US" sz="8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76778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9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dirty="0" smtClean="0"/>
                        <a:t>1. 28(</a:t>
                      </a:r>
                      <a:r>
                        <a:rPr lang="ko-KR" altLang="en-US" sz="900" dirty="0" smtClean="0"/>
                        <a:t>화</a:t>
                      </a:r>
                      <a:r>
                        <a:rPr lang="en-US" altLang="ko-KR" sz="900" dirty="0" smtClean="0"/>
                        <a:t>) 14:00 ~1.29(</a:t>
                      </a:r>
                      <a:r>
                        <a:rPr lang="ko-KR" altLang="en-US" sz="900" dirty="0" smtClean="0"/>
                        <a:t>수</a:t>
                      </a:r>
                      <a:r>
                        <a:rPr lang="en-US" altLang="ko-KR" sz="900" dirty="0" smtClean="0"/>
                        <a:t>) 14:00</a:t>
                      </a:r>
                      <a:endParaRPr lang="ko-KR" altLang="en-US" sz="9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/>
                        <a:t>교양</a:t>
                      </a:r>
                      <a:r>
                        <a:rPr lang="en-US" altLang="ko-KR" sz="900" dirty="0" smtClean="0"/>
                        <a:t>, </a:t>
                      </a:r>
                      <a:r>
                        <a:rPr lang="ko-KR" altLang="en-US" sz="900" dirty="0" smtClean="0"/>
                        <a:t>사이버</a:t>
                      </a:r>
                      <a:r>
                        <a:rPr lang="en-US" altLang="ko-KR" sz="900" dirty="0" smtClean="0"/>
                        <a:t>,  </a:t>
                      </a:r>
                      <a:r>
                        <a:rPr lang="ko-KR" altLang="en-US" sz="900" dirty="0" err="1" smtClean="0"/>
                        <a:t>타학부</a:t>
                      </a:r>
                      <a:endParaRPr lang="ko-KR" altLang="en-US" sz="9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900" dirty="0">
                        <a:latin typeface="+mn-lt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9336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9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dirty="0" smtClean="0"/>
                        <a:t>1. 29(</a:t>
                      </a:r>
                      <a:r>
                        <a:rPr lang="ko-KR" altLang="en-US" sz="900" dirty="0" smtClean="0"/>
                        <a:t>수</a:t>
                      </a:r>
                      <a:r>
                        <a:rPr lang="en-US" altLang="ko-KR" sz="900" dirty="0" smtClean="0"/>
                        <a:t>) 10:00 ~</a:t>
                      </a:r>
                      <a:r>
                        <a:rPr lang="en-US" altLang="ko-KR" sz="900" baseline="0" dirty="0" smtClean="0"/>
                        <a:t> 1.29(</a:t>
                      </a:r>
                      <a:r>
                        <a:rPr lang="ko-KR" altLang="en-US" sz="900" baseline="0" dirty="0" smtClean="0"/>
                        <a:t>수</a:t>
                      </a:r>
                      <a:r>
                        <a:rPr lang="en-US" altLang="ko-KR" sz="900" baseline="0" dirty="0" smtClean="0"/>
                        <a:t>) </a:t>
                      </a:r>
                      <a:r>
                        <a:rPr lang="en-US" altLang="ko-KR" sz="900" dirty="0" smtClean="0"/>
                        <a:t>14:00</a:t>
                      </a:r>
                      <a:endParaRPr lang="ko-KR" altLang="en-US" sz="9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/>
                        <a:t>전체</a:t>
                      </a:r>
                      <a:endParaRPr lang="ko-KR" altLang="en-US" sz="9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/>
                        <a:t>학년별 </a:t>
                      </a:r>
                      <a:endParaRPr lang="en-US" altLang="ko-KR" sz="900" dirty="0" smtClean="0"/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/>
                        <a:t>인원제한 없음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87868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75" y="3429000"/>
            <a:ext cx="8745413" cy="2980184"/>
          </a:xfrm>
          <a:prstGeom prst="rect">
            <a:avLst/>
          </a:prstGeom>
          <a:ln w="2540">
            <a:solidFill>
              <a:schemeClr val="tx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수강</a:t>
            </a:r>
            <a:r>
              <a:rPr lang="en-US" altLang="ko-KR" dirty="0" smtClean="0"/>
              <a:t>(</a:t>
            </a:r>
            <a:r>
              <a:rPr lang="ko-KR" altLang="en-US" dirty="0" smtClean="0"/>
              <a:t>장바구니</a:t>
            </a:r>
            <a:r>
              <a:rPr lang="en-US" altLang="ko-KR" dirty="0" smtClean="0"/>
              <a:t>) </a:t>
            </a:r>
            <a:r>
              <a:rPr lang="ko-KR" altLang="en-US" dirty="0" smtClean="0"/>
              <a:t>신청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836712"/>
            <a:ext cx="8496944" cy="2412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장바구니를 통한 수강신청은 </a:t>
            </a:r>
            <a:r>
              <a:rPr lang="ko-KR" altLang="en-US" sz="1050" dirty="0" err="1" smtClean="0">
                <a:latin typeface="HY그래픽" panose="02030600000101010101" pitchFamily="18" charset="-127"/>
                <a:ea typeface="HY그래픽" panose="02030600000101010101" pitchFamily="18" charset="-127"/>
              </a:rPr>
              <a:t>비선착순으로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, </a:t>
            </a:r>
            <a:r>
              <a:rPr lang="ko-KR" altLang="en-US" sz="1050" dirty="0" err="1" smtClean="0">
                <a:latin typeface="HY그래픽" panose="02030600000101010101" pitchFamily="18" charset="-127"/>
                <a:ea typeface="HY그래픽" panose="02030600000101010101" pitchFamily="18" charset="-127"/>
              </a:rPr>
              <a:t>본전공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및 교양과목을 대상으로 합니다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학생들은 장바구니 기간 동안 수강하고자 하는 과목을 장바구니에 담고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, </a:t>
            </a:r>
            <a:r>
              <a:rPr lang="ko-KR" altLang="en-US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장바구니 기간 종료 후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학년별 제한인원 충족 여부에 따라 신청 여부가 결정됩니다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해당과목을 </a:t>
            </a:r>
            <a:r>
              <a:rPr lang="ko-KR" altLang="en-US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장바구니에 담은 인원이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과목의 </a:t>
            </a:r>
            <a:r>
              <a:rPr lang="ko-KR" altLang="en-US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학년별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제한정원 이하인 경우 </a:t>
            </a:r>
            <a:r>
              <a:rPr lang="ko-KR" altLang="en-US" sz="1050" u="sng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수강신청이 확정됩니다</a:t>
            </a:r>
            <a:r>
              <a:rPr lang="en-US" altLang="ko-KR" sz="1050" u="sng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.</a:t>
            </a:r>
            <a:r>
              <a:rPr lang="ko-KR" altLang="en-US" sz="1050" spc="-120" dirty="0">
                <a:latin typeface="HY그래픽" panose="02030600000101010101" pitchFamily="18" charset="-127"/>
                <a:ea typeface="HY그래픽" panose="02030600000101010101" pitchFamily="18" charset="-127"/>
              </a:rPr>
              <a:t> </a:t>
            </a:r>
            <a:r>
              <a:rPr lang="ko-KR" altLang="en-US" sz="1050" spc="-12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 즉</a:t>
            </a:r>
            <a:r>
              <a:rPr lang="en-US" altLang="ko-KR" sz="1050" spc="-12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, </a:t>
            </a:r>
            <a:r>
              <a:rPr lang="ko-KR" altLang="en-US" sz="1050" spc="-12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담은 </a:t>
            </a:r>
            <a:r>
              <a:rPr lang="ko-KR" altLang="en-US" sz="1050" spc="-120" dirty="0">
                <a:latin typeface="HY그래픽" panose="02030600000101010101" pitchFamily="18" charset="-127"/>
                <a:ea typeface="HY그래픽" panose="02030600000101010101" pitchFamily="18" charset="-127"/>
              </a:rPr>
              <a:t>인원이  제한인원을  </a:t>
            </a:r>
            <a:r>
              <a:rPr lang="en-US" altLang="ko-KR" sz="1050" spc="-120" dirty="0">
                <a:latin typeface="HY그래픽" panose="02030600000101010101" pitchFamily="18" charset="-127"/>
                <a:ea typeface="HY그래픽" panose="02030600000101010101" pitchFamily="18" charset="-127"/>
              </a:rPr>
              <a:t>1</a:t>
            </a:r>
            <a:r>
              <a:rPr lang="ko-KR" altLang="en-US" sz="1050" spc="-120" dirty="0">
                <a:latin typeface="HY그래픽" panose="02030600000101010101" pitchFamily="18" charset="-127"/>
                <a:ea typeface="HY그래픽" panose="02030600000101010101" pitchFamily="18" charset="-127"/>
              </a:rPr>
              <a:t>명이라도  초과하는 경우 </a:t>
            </a:r>
            <a:r>
              <a:rPr lang="ko-KR" altLang="en-US" sz="1050" spc="-12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 해당 학년은  </a:t>
            </a:r>
            <a:r>
              <a:rPr lang="ko-KR" altLang="en-US" sz="1050" u="sng" spc="-12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수강신청이 되지 </a:t>
            </a:r>
            <a:r>
              <a:rPr lang="ko-KR" altLang="en-US" sz="1050" u="sng" spc="-120" dirty="0">
                <a:latin typeface="HY그래픽" panose="02030600000101010101" pitchFamily="18" charset="-127"/>
                <a:ea typeface="HY그래픽" panose="02030600000101010101" pitchFamily="18" charset="-127"/>
              </a:rPr>
              <a:t>않습니다</a:t>
            </a:r>
            <a:r>
              <a:rPr lang="en-US" altLang="ko-KR" sz="1050" spc="-12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.</a:t>
            </a:r>
            <a:endParaRPr lang="en-US" altLang="ko-KR" sz="1050" dirty="0" smtClean="0">
              <a:latin typeface="HY그래픽" panose="02030600000101010101" pitchFamily="18" charset="-127"/>
              <a:ea typeface="HY그래픽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        </a:t>
            </a:r>
            <a:r>
              <a:rPr lang="ko-KR" altLang="en-US" sz="90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 </a:t>
            </a:r>
            <a:r>
              <a:rPr lang="en-US" altLang="ko-KR" sz="900" dirty="0" smtClean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[</a:t>
            </a:r>
            <a:r>
              <a:rPr lang="ko-KR" altLang="en-US" sz="900" dirty="0" smtClean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예시</a:t>
            </a:r>
            <a:r>
              <a:rPr lang="en-US" altLang="ko-KR" sz="900" dirty="0" smtClean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] </a:t>
            </a:r>
            <a:r>
              <a:rPr lang="ko-KR" altLang="en-US" sz="900" dirty="0" smtClean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제한인원이 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100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명인 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1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학년 수업의 경우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(1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학년 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80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명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, 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나머지 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20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명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   </a:t>
            </a:r>
            <a:r>
              <a:rPr lang="en-US" altLang="ko-KR" sz="900" dirty="0" smtClean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        ▹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1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학년 신청자 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90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명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, 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기타학년 신청자 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15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명인 경우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(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총 신청자 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105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명</a:t>
            </a:r>
            <a:r>
              <a:rPr lang="en-US" altLang="ko-KR" sz="900" dirty="0" smtClean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) : 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1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학년은 </a:t>
            </a:r>
            <a:r>
              <a:rPr lang="ko-KR" altLang="en-US" sz="900" dirty="0" smtClean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신청 실패</a:t>
            </a:r>
            <a:r>
              <a:rPr lang="en-US" altLang="ko-KR" sz="900" dirty="0" smtClean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, </a:t>
            </a:r>
            <a:r>
              <a:rPr lang="ko-KR" altLang="en-US" sz="900" dirty="0" smtClean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기타학년은 신청 확정</a:t>
            </a:r>
            <a:endParaRPr lang="ko-KR" altLang="en-US" sz="900" dirty="0">
              <a:solidFill>
                <a:schemeClr val="bg1">
                  <a:lumMod val="50000"/>
                </a:schemeClr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900" dirty="0" smtClean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           ▹</a:t>
            </a:r>
            <a:r>
              <a:rPr lang="en-US" altLang="ko-KR" sz="900" dirty="0" smtClean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1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학년 신청자 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5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명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, 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기타학년 신청자 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15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명인 경우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(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총 신청자 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20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명</a:t>
            </a:r>
            <a:r>
              <a:rPr lang="en-US" altLang="ko-KR" sz="900" dirty="0" smtClean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) : 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모두 </a:t>
            </a:r>
            <a:r>
              <a:rPr lang="ko-KR" altLang="en-US" sz="900" dirty="0" smtClean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신청 확정</a:t>
            </a:r>
            <a:r>
              <a:rPr lang="en-US" altLang="ko-KR" sz="900" dirty="0" smtClean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, </a:t>
            </a:r>
            <a:r>
              <a:rPr lang="ko-KR" altLang="en-US" sz="900" dirty="0" smtClean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 학년별 </a:t>
            </a:r>
            <a:r>
              <a:rPr lang="ko-KR" altLang="en-US" sz="900" dirty="0" err="1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여석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(1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학년 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75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명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, 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기타학년 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5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명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)</a:t>
            </a:r>
            <a:r>
              <a:rPr lang="ko-KR" altLang="en-US" sz="900" dirty="0" smtClean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은</a:t>
            </a:r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 </a:t>
            </a:r>
            <a:r>
              <a:rPr lang="ko-KR" altLang="en-US" sz="900" dirty="0" smtClean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 </a:t>
            </a:r>
            <a:r>
              <a:rPr lang="ko-KR" altLang="en-US" sz="900" dirty="0" err="1" smtClean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본수강</a:t>
            </a:r>
            <a:r>
              <a:rPr lang="ko-KR" altLang="en-US" sz="900" dirty="0" smtClean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 신청으로 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이전</a:t>
            </a:r>
            <a:endParaRPr lang="en-US" altLang="ko-KR" sz="900" dirty="0" smtClean="0">
              <a:solidFill>
                <a:schemeClr val="bg1">
                  <a:lumMod val="50000"/>
                </a:schemeClr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50" spc="-12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단</a:t>
            </a:r>
            <a:r>
              <a:rPr lang="en-US" altLang="ko-KR" sz="1050" spc="-12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, </a:t>
            </a:r>
            <a:r>
              <a:rPr lang="ko-KR" altLang="en-US" sz="1050" spc="-12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제한인원을 초과하더라도 학부</a:t>
            </a:r>
            <a:r>
              <a:rPr lang="en-US" altLang="ko-KR" sz="1050" spc="-12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(</a:t>
            </a:r>
            <a:r>
              <a:rPr lang="ko-KR" altLang="en-US" sz="1050" spc="-12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과</a:t>
            </a:r>
            <a:r>
              <a:rPr lang="en-US" altLang="ko-KR" sz="1050" spc="-12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) </a:t>
            </a:r>
            <a:r>
              <a:rPr lang="ko-KR" altLang="en-US" sz="1050" spc="-12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판단이 있을 경우  신청이 될 수 있습니다</a:t>
            </a:r>
            <a:r>
              <a:rPr lang="en-US" altLang="ko-KR" sz="1050" spc="-12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50" u="sng" dirty="0">
                <a:latin typeface="HY그래픽" panose="02030600000101010101" pitchFamily="18" charset="-127"/>
                <a:ea typeface="HY그래픽" panose="02030600000101010101" pitchFamily="18" charset="-127"/>
              </a:rPr>
              <a:t>장바구니를 담은 인원은 </a:t>
            </a:r>
            <a:r>
              <a:rPr lang="ko-KR" altLang="en-US" sz="1050" u="sng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교과목 수요의 정확한 반영을 </a:t>
            </a:r>
            <a:r>
              <a:rPr lang="ko-KR" altLang="en-US" sz="1050" u="sng" dirty="0">
                <a:latin typeface="HY그래픽" panose="02030600000101010101" pitchFamily="18" charset="-127"/>
                <a:ea typeface="HY그래픽" panose="02030600000101010101" pitchFamily="18" charset="-127"/>
              </a:rPr>
              <a:t>위해 공개되지 않습니다</a:t>
            </a:r>
            <a:r>
              <a:rPr lang="en-US" altLang="ko-KR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. </a:t>
            </a:r>
          </a:p>
        </p:txBody>
      </p:sp>
      <p:sp>
        <p:nvSpPr>
          <p:cNvPr id="9" name="모서리가 둥근 직사각형 8"/>
          <p:cNvSpPr/>
          <p:nvPr/>
        </p:nvSpPr>
        <p:spPr>
          <a:xfrm>
            <a:off x="5446035" y="4134270"/>
            <a:ext cx="576064" cy="2232000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모서리가 둥근 직사각형 9"/>
          <p:cNvSpPr/>
          <p:nvPr/>
        </p:nvSpPr>
        <p:spPr>
          <a:xfrm>
            <a:off x="4797963" y="4134271"/>
            <a:ext cx="576064" cy="2232000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모서리가 둥근 직사각형 10"/>
          <p:cNvSpPr/>
          <p:nvPr/>
        </p:nvSpPr>
        <p:spPr>
          <a:xfrm>
            <a:off x="1773627" y="4134271"/>
            <a:ext cx="360040" cy="2232000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87008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2-1. </a:t>
            </a:r>
            <a:r>
              <a:rPr lang="ko-KR" altLang="en-US" dirty="0" smtClean="0"/>
              <a:t>수강</a:t>
            </a:r>
            <a:r>
              <a:rPr lang="en-US" altLang="ko-KR" dirty="0" smtClean="0"/>
              <a:t>(</a:t>
            </a:r>
            <a:r>
              <a:rPr lang="ko-KR" altLang="en-US" dirty="0" smtClean="0"/>
              <a:t>장바구니</a:t>
            </a:r>
            <a:r>
              <a:rPr lang="en-US" altLang="ko-KR" dirty="0" smtClean="0"/>
              <a:t>)</a:t>
            </a:r>
            <a:r>
              <a:rPr lang="ko-KR" altLang="en-US" dirty="0" smtClean="0"/>
              <a:t>신청 메뉴 설명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539552" y="4645539"/>
            <a:ext cx="82809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전공과목 신청 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: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본인 전공과목 검색 및 담기 가능</a:t>
            </a:r>
            <a:endParaRPr lang="en-US" altLang="ko-KR" sz="1050" dirty="0" smtClean="0">
              <a:latin typeface="HY그래픽" panose="02030600000101010101" pitchFamily="18" charset="-127"/>
              <a:ea typeface="HY그래픽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교양과목 신청 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: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교양 과목 검색 및 담기 가능 </a:t>
            </a:r>
            <a:endParaRPr lang="en-US" altLang="ko-KR" sz="1050" dirty="0" smtClean="0">
              <a:latin typeface="HY그래픽" panose="02030600000101010101" pitchFamily="18" charset="-127"/>
              <a:ea typeface="HY그래픽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재수강과목 신청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: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재수강 과목 검색 및 담기 가능 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(</a:t>
            </a:r>
            <a:r>
              <a:rPr lang="ko-KR" altLang="en-US" sz="1050" dirty="0" smtClean="0">
                <a:solidFill>
                  <a:srgbClr val="0000FF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재수강은 반드시 이 메뉴를 통해 신청해야 함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.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단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,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장바구니 기간 중에는 전공 및 교양의 재수강 담기만 가능</a:t>
            </a:r>
            <a:r>
              <a:rPr lang="en-US" altLang="ko-KR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)</a:t>
            </a:r>
            <a:endParaRPr lang="en-US" altLang="ko-KR" sz="1050" dirty="0" smtClean="0">
              <a:latin typeface="HY그래픽" panose="02030600000101010101" pitchFamily="18" charset="-127"/>
              <a:ea typeface="HY그래픽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장바구니 확인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/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취소 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: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장바구니에 저장된 과목을 관리할 수 있는 메뉴</a:t>
            </a:r>
            <a:endParaRPr lang="en-US" altLang="ko-KR" sz="1050" dirty="0" smtClean="0">
              <a:latin typeface="HY그래픽" panose="02030600000101010101" pitchFamily="18" charset="-127"/>
              <a:ea typeface="HY그래픽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전체 정원 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: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해당 과목의 총 제한인원</a:t>
            </a:r>
            <a:r>
              <a:rPr lang="en-US" altLang="ko-KR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 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(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장바구니 총 저장인원은 표기되지 않음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나의 학년 정원 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: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해당 과목에서 나의 학년에 배정된 정원</a:t>
            </a:r>
            <a:endParaRPr lang="en-US" altLang="ko-KR" sz="1050" dirty="0" smtClean="0">
              <a:latin typeface="HY그래픽" panose="02030600000101010101" pitchFamily="18" charset="-127"/>
              <a:ea typeface="HY그래픽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수강대상 전공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: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수강대성 전공에 해당되지 않은 학생은 해당 과목 담기 불가</a:t>
            </a:r>
            <a:endParaRPr lang="en-US" altLang="ko-KR" sz="1050" dirty="0" smtClean="0"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4</a:t>
            </a:fld>
            <a:endParaRPr lang="ko-KR" alt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497160" y="908719"/>
            <a:ext cx="8323312" cy="3736819"/>
            <a:chOff x="497160" y="908720"/>
            <a:chExt cx="8149679" cy="3626820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7160" y="908720"/>
              <a:ext cx="8149679" cy="3626820"/>
            </a:xfrm>
            <a:prstGeom prst="rect">
              <a:avLst/>
            </a:prstGeom>
            <a:ln w="2540">
              <a:solidFill>
                <a:schemeClr val="tx1"/>
              </a:solidFill>
            </a:ln>
          </p:spPr>
        </p:pic>
        <p:sp>
          <p:nvSpPr>
            <p:cNvPr id="6" name="TextBox 5"/>
            <p:cNvSpPr txBox="1"/>
            <p:nvPr/>
          </p:nvSpPr>
          <p:spPr>
            <a:xfrm>
              <a:off x="1475656" y="2090665"/>
              <a:ext cx="3600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①</a:t>
              </a:r>
              <a:endParaRPr lang="ko-KR" altLang="en-US" sz="12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475656" y="2290328"/>
              <a:ext cx="3600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②</a:t>
              </a:r>
              <a:endParaRPr lang="ko-KR" altLang="en-US" sz="12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475656" y="2490639"/>
              <a:ext cx="3600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③</a:t>
              </a:r>
              <a:endParaRPr lang="ko-KR" altLang="en-US" sz="12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75656" y="2839725"/>
              <a:ext cx="3600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④</a:t>
              </a:r>
              <a:endParaRPr lang="ko-KR" altLang="en-US" sz="12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827780" y="2185533"/>
              <a:ext cx="3600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⑤</a:t>
              </a:r>
              <a:endParaRPr lang="ko-KR" altLang="en-US" sz="12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436096" y="2185533"/>
              <a:ext cx="3600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⑥</a:t>
              </a:r>
              <a:endParaRPr lang="ko-KR" altLang="en-US" sz="12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44208" y="2185533"/>
              <a:ext cx="3600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⑦</a:t>
              </a:r>
              <a:endParaRPr lang="ko-KR" altLang="en-US" sz="12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049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43344"/>
            <a:ext cx="7560840" cy="2593768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3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즐겨찾</a:t>
            </a:r>
            <a:r>
              <a:rPr lang="ko-KR" altLang="en-US" dirty="0" err="1"/>
              <a:t>기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836712"/>
            <a:ext cx="8280920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50" dirty="0" err="1">
                <a:latin typeface="HY그래픽" panose="02030600000101010101" pitchFamily="18" charset="-127"/>
                <a:ea typeface="HY그래픽" panose="02030600000101010101" pitchFamily="18" charset="-127"/>
              </a:rPr>
              <a:t>즐겨찾기는</a:t>
            </a:r>
            <a:r>
              <a:rPr lang="ko-KR" altLang="en-US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 언제나 사용 가능한 메뉴로</a:t>
            </a:r>
            <a:r>
              <a:rPr lang="en-US" altLang="ko-KR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, </a:t>
            </a:r>
            <a:r>
              <a:rPr lang="ko-KR" altLang="en-US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본인의 관심과목을 최대 </a:t>
            </a:r>
            <a:r>
              <a:rPr lang="en-US" altLang="ko-KR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15</a:t>
            </a:r>
            <a:r>
              <a:rPr lang="ko-KR" altLang="en-US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과목까지 한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페이지에 모아 </a:t>
            </a:r>
            <a:r>
              <a:rPr lang="ko-KR" altLang="en-US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관리할 수 있습니다</a:t>
            </a:r>
            <a:r>
              <a:rPr lang="en-US" altLang="ko-KR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50" dirty="0" err="1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즐겨찾기에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 저장된 과목들은 장바구니 기간 중 장바구니로 옮겨 담거나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,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수강신청 기간 중 신청 버튼을 클릭하여 수강신청을 바로 진행할 수 있습니다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.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단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,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저장된 해당과목의 </a:t>
            </a:r>
            <a:r>
              <a:rPr lang="ko-KR" altLang="en-US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신청 기간이 아닐 때는 </a:t>
            </a:r>
            <a:r>
              <a:rPr lang="ko-KR" altLang="en-US" sz="1050" dirty="0" err="1">
                <a:latin typeface="HY그래픽" panose="02030600000101010101" pitchFamily="18" charset="-127"/>
                <a:ea typeface="HY그래픽" panose="02030600000101010101" pitchFamily="18" charset="-127"/>
              </a:rPr>
              <a:t>즐겨찾기</a:t>
            </a:r>
            <a:r>
              <a:rPr lang="ko-KR" altLang="en-US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 내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신청</a:t>
            </a:r>
            <a:r>
              <a:rPr lang="en-US" altLang="ko-KR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/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담기 버튼이 </a:t>
            </a:r>
            <a:r>
              <a:rPr lang="ko-KR" altLang="en-US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활성화 되지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않습니다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.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7484572" y="3131029"/>
            <a:ext cx="288032" cy="216024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415" y="3645024"/>
            <a:ext cx="8634089" cy="2662649"/>
          </a:xfrm>
          <a:prstGeom prst="rect">
            <a:avLst/>
          </a:prstGeom>
        </p:spPr>
      </p:pic>
      <p:sp>
        <p:nvSpPr>
          <p:cNvPr id="13" name="모서리가 둥근 직사각형 12"/>
          <p:cNvSpPr/>
          <p:nvPr/>
        </p:nvSpPr>
        <p:spPr>
          <a:xfrm>
            <a:off x="1966705" y="4456990"/>
            <a:ext cx="7020000" cy="251028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4461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4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본수강</a:t>
            </a:r>
            <a:r>
              <a:rPr lang="ko-KR" altLang="en-US" dirty="0" smtClean="0"/>
              <a:t> 신청 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908720"/>
            <a:ext cx="8280920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50" dirty="0" err="1" smtClean="0">
                <a:latin typeface="HY그래픽" panose="02030600000101010101" pitchFamily="18" charset="-127"/>
                <a:ea typeface="HY그래픽" panose="02030600000101010101" pitchFamily="18" charset="-127"/>
              </a:rPr>
              <a:t>본수강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 신청은 기존과 동일하게 선착순으로 수강신청을 진행합니다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.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 </a:t>
            </a:r>
            <a:endParaRPr lang="en-US" altLang="ko-KR" sz="1050" u="sng" dirty="0" smtClean="0">
              <a:latin typeface="HY그래픽" panose="02030600000101010101" pitchFamily="18" charset="-127"/>
              <a:ea typeface="HY그래픽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과목에 따라 학년별 정원이 정해질 수 있으며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,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본인에게 해당하는 정원 및 기 신청인원은  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“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나의 학년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(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신청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/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정원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)”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을 통해 확인 가능합니다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교양 및 타 학부과목 신청 기간이 아닐 때는 해당 수강신청 메뉴가 활성화되지 않고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, </a:t>
            </a:r>
            <a:r>
              <a:rPr lang="ko-KR" altLang="en-US" sz="1050" dirty="0" err="1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즐겨찾기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 내 저장된 해당 과목의 신청도 불가합니다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수강신청 세부 설정 변경 시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(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교양</a:t>
            </a:r>
            <a:r>
              <a:rPr lang="en-US" altLang="ko-KR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(</a:t>
            </a:r>
            <a:r>
              <a:rPr lang="ko-KR" altLang="en-US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사이버 포함</a:t>
            </a:r>
            <a:r>
              <a:rPr lang="en-US" altLang="ko-KR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), </a:t>
            </a:r>
            <a:r>
              <a:rPr lang="ko-KR" altLang="en-US" sz="1050" dirty="0" err="1">
                <a:latin typeface="HY그래픽" panose="02030600000101010101" pitchFamily="18" charset="-127"/>
                <a:ea typeface="HY그래픽" panose="02030600000101010101" pitchFamily="18" charset="-127"/>
              </a:rPr>
              <a:t>타학부과목</a:t>
            </a:r>
            <a:r>
              <a:rPr lang="ko-KR" altLang="en-US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 신청 개시</a:t>
            </a:r>
            <a:r>
              <a:rPr lang="en-US" altLang="ko-KR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, </a:t>
            </a:r>
            <a:r>
              <a:rPr lang="ko-KR" altLang="en-US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학년 제한 기간 종료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등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)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에는 </a:t>
            </a:r>
            <a:r>
              <a:rPr lang="ko-KR" altLang="en-US" sz="1050" dirty="0" err="1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재로그인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 </a:t>
            </a:r>
            <a:r>
              <a:rPr lang="ko-KR" altLang="en-US" sz="1050" dirty="0" err="1" smtClean="0">
                <a:latin typeface="HY그래픽" panose="02030600000101010101" pitchFamily="18" charset="-127"/>
                <a:ea typeface="HY그래픽" panose="02030600000101010101" pitchFamily="18" charset="-127"/>
              </a:rPr>
              <a:t>해야합니다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.  </a:t>
            </a:r>
            <a:endParaRPr lang="ko-KR" altLang="en-US" sz="1050" dirty="0"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6</a:t>
            </a:fld>
            <a:endParaRPr lang="ko-KR" altLang="en-US" dirty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924944"/>
            <a:ext cx="8280920" cy="3098631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11" name="모서리가 둥근 직사각형 10"/>
          <p:cNvSpPr/>
          <p:nvPr/>
        </p:nvSpPr>
        <p:spPr>
          <a:xfrm>
            <a:off x="1897765" y="3746849"/>
            <a:ext cx="324000" cy="2268000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61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4-1. </a:t>
            </a:r>
            <a:r>
              <a:rPr lang="ko-KR" altLang="en-US" dirty="0" err="1" smtClean="0"/>
              <a:t>본수강신청</a:t>
            </a:r>
            <a:r>
              <a:rPr lang="ko-KR" altLang="en-US" dirty="0" smtClean="0"/>
              <a:t> 메뉴 설명  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467544" y="4149080"/>
            <a:ext cx="8280920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전공과목 신청 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: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본인 전공과목 검색 및 신청 가능</a:t>
            </a:r>
            <a:endParaRPr lang="en-US" altLang="ko-KR" sz="1050" dirty="0" smtClean="0">
              <a:latin typeface="HY그래픽" panose="02030600000101010101" pitchFamily="18" charset="-127"/>
              <a:ea typeface="HY그래픽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err="1" smtClean="0">
                <a:latin typeface="HY그래픽" panose="02030600000101010101" pitchFamily="18" charset="-127"/>
                <a:ea typeface="HY그래픽" panose="02030600000101010101" pitchFamily="18" charset="-127"/>
              </a:rPr>
              <a:t>타학부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(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과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)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과목 신청</a:t>
            </a:r>
            <a:r>
              <a:rPr lang="en-US" altLang="ko-KR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 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: </a:t>
            </a:r>
            <a:r>
              <a:rPr lang="ko-KR" altLang="en-US" sz="1050" dirty="0" err="1" smtClean="0">
                <a:latin typeface="HY그래픽" panose="02030600000101010101" pitchFamily="18" charset="-127"/>
                <a:ea typeface="HY그래픽" panose="02030600000101010101" pitchFamily="18" charset="-127"/>
              </a:rPr>
              <a:t>타학부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 과목 검색 및 신청 가능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 (</a:t>
            </a:r>
            <a:r>
              <a:rPr lang="ko-KR" altLang="en-US" sz="1050" dirty="0" err="1" smtClean="0">
                <a:latin typeface="HY그래픽" panose="02030600000101010101" pitchFamily="18" charset="-127"/>
                <a:ea typeface="HY그래픽" panose="02030600000101010101" pitchFamily="18" charset="-127"/>
              </a:rPr>
              <a:t>타학부과목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 신청 가능 기간에 활성화 됨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교양과목 신청 </a:t>
            </a:r>
            <a:r>
              <a:rPr lang="en-US" altLang="ko-KR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: </a:t>
            </a:r>
            <a:r>
              <a:rPr lang="ko-KR" altLang="en-US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교양 과목 검색 및 신청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가능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 (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교양과목 </a:t>
            </a:r>
            <a:r>
              <a:rPr lang="ko-KR" altLang="en-US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신청 가능 기간에 메뉴 활성화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됨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)</a:t>
            </a:r>
            <a:endParaRPr lang="en-US" altLang="ko-KR" sz="1050" dirty="0">
              <a:latin typeface="HY그래픽" panose="02030600000101010101" pitchFamily="18" charset="-127"/>
              <a:ea typeface="HY그래픽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재수강과목 신청</a:t>
            </a:r>
            <a:r>
              <a:rPr lang="en-US" altLang="ko-KR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: </a:t>
            </a:r>
            <a:r>
              <a:rPr lang="ko-KR" altLang="en-US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재수강 과목 검색 및 담기 가능 </a:t>
            </a:r>
            <a:r>
              <a:rPr lang="en-US" altLang="ko-KR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(</a:t>
            </a:r>
            <a:r>
              <a:rPr lang="ko-KR" altLang="en-US" sz="1050" dirty="0">
                <a:solidFill>
                  <a:srgbClr val="0000FF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재수강은 반드시 이 메뉴를 통해 </a:t>
            </a:r>
            <a:r>
              <a:rPr lang="ko-KR" altLang="en-US" sz="1050" dirty="0" smtClean="0">
                <a:solidFill>
                  <a:srgbClr val="0000FF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신청</a:t>
            </a:r>
            <a:r>
              <a:rPr lang="en-US" altLang="ko-KR" sz="1050" dirty="0" smtClean="0">
                <a:solidFill>
                  <a:srgbClr val="0000FF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)</a:t>
            </a:r>
            <a:endParaRPr lang="en-US" altLang="ko-KR" sz="1050" u="sng" dirty="0" smtClean="0">
              <a:latin typeface="HY그래픽" panose="02030600000101010101" pitchFamily="18" charset="-127"/>
              <a:ea typeface="HY그래픽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수강신</a:t>
            </a:r>
            <a:r>
              <a:rPr lang="ko-KR" altLang="en-US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청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 확인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/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취소 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: </a:t>
            </a:r>
            <a:r>
              <a:rPr lang="ko-KR" altLang="en-US" sz="1050" dirty="0" err="1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수강신청된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 과목을 확인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/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취소할 수 있는 메뉴</a:t>
            </a:r>
            <a:endParaRPr lang="en-US" altLang="ko-KR" sz="1050" dirty="0" smtClean="0">
              <a:latin typeface="HY그래픽" panose="02030600000101010101" pitchFamily="18" charset="-127"/>
              <a:ea typeface="HY그래픽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빠른 수강신청 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: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과목번호를 입력하여 수강신청 진행</a:t>
            </a:r>
            <a:r>
              <a:rPr lang="en-US" altLang="ko-KR" sz="1050" dirty="0">
                <a:latin typeface="HY그래픽" panose="02030600000101010101" pitchFamily="18" charset="-127"/>
                <a:ea typeface="HY그래픽" panose="02030600000101010101" pitchFamily="18" charset="-127"/>
              </a:rPr>
              <a:t> 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(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단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,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재수강 신청은 해당메뉴 이용 불가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전체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(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신청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/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정원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) :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해당 과목의 총 신청인원 및 제한인원 표기</a:t>
            </a:r>
            <a:endParaRPr lang="en-US" altLang="ko-KR" sz="1050" dirty="0" smtClean="0">
              <a:latin typeface="HY그래픽" panose="02030600000101010101" pitchFamily="18" charset="-127"/>
              <a:ea typeface="HY그래픽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나의 학년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(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신청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./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정원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) :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해당 과목에서 내학년에 배정된 제한인원과 그에 대한 신청인원을 표시함</a:t>
            </a:r>
            <a:r>
              <a:rPr lang="en-US" altLang="ko-KR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. </a:t>
            </a:r>
            <a:r>
              <a:rPr lang="ko-KR" altLang="en-US" sz="1050" dirty="0" smtClean="0">
                <a:latin typeface="HY그래픽" panose="02030600000101010101" pitchFamily="18" charset="-127"/>
                <a:ea typeface="HY그래픽" panose="02030600000101010101" pitchFamily="18" charset="-127"/>
              </a:rPr>
              <a:t>학년 제한이 끝나면 전체 정원과 동일해짐</a:t>
            </a:r>
            <a:endParaRPr lang="en-US" altLang="ko-KR" sz="1050" spc="-120" dirty="0" smtClean="0">
              <a:latin typeface="HY그래픽" panose="02030600000101010101" pitchFamily="18" charset="-127"/>
              <a:ea typeface="HY그래픽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endParaRPr lang="en-US" altLang="ko-KR" sz="1050" spc="-120" dirty="0" smtClean="0"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7</a:t>
            </a:fld>
            <a:endParaRPr lang="ko-KR" altLang="en-US" dirty="0"/>
          </a:p>
        </p:txBody>
      </p:sp>
      <p:grpSp>
        <p:nvGrpSpPr>
          <p:cNvPr id="6" name="그룹 5"/>
          <p:cNvGrpSpPr/>
          <p:nvPr/>
        </p:nvGrpSpPr>
        <p:grpSpPr>
          <a:xfrm>
            <a:off x="467544" y="935013"/>
            <a:ext cx="8280920" cy="3098631"/>
            <a:chOff x="467544" y="935013"/>
            <a:chExt cx="8280920" cy="3098631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935013"/>
              <a:ext cx="8280920" cy="3098631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sp>
          <p:nvSpPr>
            <p:cNvPr id="5" name="TextBox 4"/>
            <p:cNvSpPr txBox="1"/>
            <p:nvPr/>
          </p:nvSpPr>
          <p:spPr>
            <a:xfrm>
              <a:off x="1403648" y="1459523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①</a:t>
              </a:r>
              <a:endParaRPr lang="ko-KR" altLang="en-US" sz="16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403648" y="1689003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②</a:t>
              </a:r>
              <a:endParaRPr lang="ko-KR" altLang="en-US" sz="16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403648" y="1939009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③</a:t>
              </a:r>
              <a:endParaRPr lang="ko-KR" altLang="en-US" sz="16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03648" y="2238400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④</a:t>
              </a:r>
              <a:endParaRPr lang="ko-KR" altLang="en-US" sz="16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403648" y="2874422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⑤</a:t>
              </a:r>
              <a:endParaRPr lang="ko-KR" altLang="en-US" sz="16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403648" y="3100174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⑥</a:t>
              </a:r>
              <a:endParaRPr lang="ko-KR" altLang="en-US" sz="16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922101" y="1557386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⑦</a:t>
              </a:r>
              <a:endParaRPr lang="ko-KR" altLang="en-US" sz="16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582547" y="1557386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⑧</a:t>
              </a:r>
              <a:endParaRPr lang="ko-KR" altLang="en-US" sz="16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62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90056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끝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268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974</TotalTime>
  <Words>808</Words>
  <Application>Microsoft Office PowerPoint</Application>
  <PresentationFormat>화면 슬라이드 쇼(4:3)</PresentationFormat>
  <Paragraphs>106</Paragraphs>
  <Slides>8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수강신청 테스트 안내</vt:lpstr>
      <vt:lpstr>1. 수강신청 테스트 일정</vt:lpstr>
      <vt:lpstr>2. 수강(장바구니) 신청</vt:lpstr>
      <vt:lpstr>2-1. 수강(장바구니)신청 메뉴 설명</vt:lpstr>
      <vt:lpstr>3. 즐겨찾기</vt:lpstr>
      <vt:lpstr>4. 본수강 신청 </vt:lpstr>
      <vt:lpstr>4-1. 본수강신청 메뉴 설명  </vt:lpstr>
      <vt:lpstr>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조보리</dc:creator>
  <cp:lastModifiedBy>USER</cp:lastModifiedBy>
  <cp:revision>95</cp:revision>
  <cp:lastPrinted>2014-01-20T05:57:44Z</cp:lastPrinted>
  <dcterms:created xsi:type="dcterms:W3CDTF">2014-01-12T14:34:38Z</dcterms:created>
  <dcterms:modified xsi:type="dcterms:W3CDTF">2014-01-21T08:29:04Z</dcterms:modified>
</cp:coreProperties>
</file>