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handoutMasterIdLst>
    <p:handoutMasterId r:id="rId16"/>
  </p:handoutMasterIdLst>
  <p:sldIdLst>
    <p:sldId id="318" r:id="rId3"/>
    <p:sldId id="368" r:id="rId4"/>
    <p:sldId id="627" r:id="rId5"/>
    <p:sldId id="635" r:id="rId6"/>
    <p:sldId id="662" r:id="rId7"/>
    <p:sldId id="638" r:id="rId8"/>
    <p:sldId id="637" r:id="rId9"/>
    <p:sldId id="639" r:id="rId10"/>
    <p:sldId id="660" r:id="rId11"/>
    <p:sldId id="659" r:id="rId12"/>
    <p:sldId id="661" r:id="rId13"/>
    <p:sldId id="656" r:id="rId14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5pPr>
    <a:lvl6pPr marL="2286000" algn="l" defTabSz="914400" rtl="0" eaLnBrk="1" latinLnBrk="1" hangingPunct="1"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6pPr>
    <a:lvl7pPr marL="2743200" algn="l" defTabSz="914400" rtl="0" eaLnBrk="1" latinLnBrk="1" hangingPunct="1"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7pPr>
    <a:lvl8pPr marL="3200400" algn="l" defTabSz="914400" rtl="0" eaLnBrk="1" latinLnBrk="1" hangingPunct="1"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8pPr>
    <a:lvl9pPr marL="3657600" algn="l" defTabSz="914400" rtl="0" eaLnBrk="1" latinLnBrk="1" hangingPunct="1">
      <a:defRPr kumimoji="1" sz="1600" b="1" kern="1200">
        <a:solidFill>
          <a:srgbClr val="000000"/>
        </a:solidFill>
        <a:latin typeface="나눔고딕 ExtraBold" pitchFamily="50" charset="-127"/>
        <a:ea typeface="나눔고딕 ExtraBold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B2B2B2"/>
    <a:srgbClr val="CC3300"/>
    <a:srgbClr val="FFFFCC"/>
    <a:srgbClr val="FFFF99"/>
    <a:srgbClr val="FF6600"/>
    <a:srgbClr val="C0C0C0"/>
    <a:srgbClr val="FF9999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8" autoAdjust="0"/>
    <p:restoredTop sz="86412" autoAdjust="0"/>
  </p:normalViewPr>
  <p:slideViewPr>
    <p:cSldViewPr>
      <p:cViewPr>
        <p:scale>
          <a:sx n="100" d="100"/>
          <a:sy n="100" d="100"/>
        </p:scale>
        <p:origin x="-2124" y="786"/>
      </p:cViewPr>
      <p:guideLst>
        <p:guide orient="horz"/>
        <p:guide orient="horz" pos="580"/>
        <p:guide orient="horz" pos="4027"/>
        <p:guide orient="horz" pos="5740"/>
        <p:guide orient="horz" pos="1170"/>
        <p:guide orient="horz" pos="1850"/>
        <p:guide orient="horz" pos="1260"/>
        <p:guide pos="4156"/>
        <p:guide pos="181"/>
        <p:guide pos="1071"/>
        <p:guide pos="3385"/>
        <p:guide pos="2160"/>
        <p:guide pos="4319"/>
        <p:guide pos="1940"/>
        <p:guide pos="23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0.xml"/><Relationship Id="rId3" Type="http://schemas.openxmlformats.org/officeDocument/2006/relationships/slide" Target="slides/slide5.xml"/><Relationship Id="rId7" Type="http://schemas.openxmlformats.org/officeDocument/2006/relationships/slide" Target="slides/slide9.xml"/><Relationship Id="rId2" Type="http://schemas.openxmlformats.org/officeDocument/2006/relationships/slide" Target="slides/slide4.xml"/><Relationship Id="rId1" Type="http://schemas.openxmlformats.org/officeDocument/2006/relationships/slide" Target="slides/slide3.xml"/><Relationship Id="rId6" Type="http://schemas.openxmlformats.org/officeDocument/2006/relationships/slide" Target="slides/slide8.xml"/><Relationship Id="rId5" Type="http://schemas.openxmlformats.org/officeDocument/2006/relationships/slide" Target="slides/slide7.xml"/><Relationship Id="rId10" Type="http://schemas.openxmlformats.org/officeDocument/2006/relationships/slide" Target="slides/slide12.xml"/><Relationship Id="rId4" Type="http://schemas.openxmlformats.org/officeDocument/2006/relationships/slide" Target="slides/slide6.xml"/><Relationship Id="rId9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1" rIns="91400" bIns="45701" numCol="1" anchor="t" anchorCtr="0" compatLnSpc="1">
            <a:prstTxWarp prst="textNoShape">
              <a:avLst/>
            </a:prstTxWarp>
          </a:bodyPr>
          <a:lstStyle>
            <a:lvl1pPr algn="l" defTabSz="912846">
              <a:defRPr sz="13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895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1" rIns="91400" bIns="45701" numCol="1" anchor="t" anchorCtr="0" compatLnSpc="1">
            <a:prstTxWarp prst="textNoShape">
              <a:avLst/>
            </a:prstTxWarp>
          </a:bodyPr>
          <a:lstStyle>
            <a:lvl1pPr algn="r" defTabSz="912846">
              <a:defRPr sz="13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5625"/>
            <a:ext cx="2970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1" rIns="91400" bIns="45701" numCol="1" anchor="b" anchorCtr="0" compatLnSpc="1">
            <a:prstTxWarp prst="textNoShape">
              <a:avLst/>
            </a:prstTxWarp>
          </a:bodyPr>
          <a:lstStyle>
            <a:lvl1pPr algn="l" defTabSz="912846">
              <a:defRPr sz="13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5625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1" rIns="91400" bIns="45701" numCol="1" anchor="b" anchorCtr="0" compatLnSpc="1">
            <a:prstTxWarp prst="textNoShape">
              <a:avLst/>
            </a:prstTxWarp>
          </a:bodyPr>
          <a:lstStyle>
            <a:lvl1pPr algn="r" defTabSz="912846">
              <a:defRPr sz="13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8633303-8DC4-4084-9661-3215FE8C5E2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8" tIns="46069" rIns="92138" bIns="46069" numCol="1" anchor="t" anchorCtr="0" compatLnSpc="1">
            <a:prstTxWarp prst="textNoShape">
              <a:avLst/>
            </a:prstTxWarp>
          </a:bodyPr>
          <a:lstStyle>
            <a:lvl1pPr algn="l" defTabSz="922035">
              <a:defRPr sz="13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51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8" tIns="46069" rIns="92138" bIns="46069" numCol="1" anchor="t" anchorCtr="0" compatLnSpc="1">
            <a:prstTxWarp prst="textNoShape">
              <a:avLst/>
            </a:prstTxWarp>
          </a:bodyPr>
          <a:lstStyle>
            <a:lvl1pPr algn="r" defTabSz="922035">
              <a:defRPr sz="13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25663" y="762000"/>
            <a:ext cx="2584450" cy="3733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3" y="4724400"/>
            <a:ext cx="4970462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8" tIns="46069" rIns="92138" bIns="460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134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51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8" tIns="46069" rIns="92138" bIns="46069" numCol="1" anchor="b" anchorCtr="0" compatLnSpc="1">
            <a:prstTxWarp prst="textNoShape">
              <a:avLst/>
            </a:prstTxWarp>
          </a:bodyPr>
          <a:lstStyle>
            <a:lvl1pPr algn="l" defTabSz="922035">
              <a:defRPr sz="13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4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9448800"/>
            <a:ext cx="2951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38" tIns="46069" rIns="92138" bIns="46069" numCol="1" anchor="b" anchorCtr="0" compatLnSpc="1">
            <a:prstTxWarp prst="textNoShape">
              <a:avLst/>
            </a:prstTxWarp>
          </a:bodyPr>
          <a:lstStyle>
            <a:lvl1pPr algn="r" defTabSz="922035">
              <a:defRPr sz="13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>
              <a:defRPr/>
            </a:pPr>
            <a:fld id="{978B94B9-F205-4FA2-9029-678350FACD6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F225ED7B-EB8C-4CB2-AA37-1FAB5805EA5C}" type="slidenum">
              <a:rPr lang="en-US" altLang="ko-KR" smtClean="0"/>
              <a:pPr defTabSz="920750"/>
              <a:t>2</a:t>
            </a:fld>
            <a:endParaRPr lang="en-US" altLang="ko-KR" smtClean="0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79A3BC26-E728-4F0B-B049-BB0EF193A5E8}" type="slidenum">
              <a:rPr lang="en-US" altLang="ko-KR" smtClean="0"/>
              <a:pPr defTabSz="920750"/>
              <a:t>3</a:t>
            </a:fld>
            <a:endParaRPr lang="en-US" altLang="ko-KR" smtClean="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CCECA630-E7FA-42E2-8397-450F316AD723}" type="slidenum">
              <a:rPr lang="en-US" altLang="ko-KR" smtClean="0"/>
              <a:pPr defTabSz="920750"/>
              <a:t>4</a:t>
            </a:fld>
            <a:endParaRPr lang="en-US" altLang="ko-KR" smtClean="0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883025" y="9448800"/>
            <a:ext cx="2951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38" tIns="46069" rIns="92138" bIns="46069" anchor="b"/>
          <a:lstStyle/>
          <a:p>
            <a:pPr algn="r" defTabSz="920750"/>
            <a:fld id="{737D4DFE-991F-4C20-8ABB-5F67934F8029}" type="slidenum">
              <a:rPr lang="en-US" altLang="ko-KR" sz="13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pPr algn="r" defTabSz="920750"/>
              <a:t>5</a:t>
            </a:fld>
            <a:endParaRPr lang="en-US" altLang="ko-KR" sz="130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301F6B00-9265-4C83-8145-1A3333A23B9E}" type="slidenum">
              <a:rPr lang="en-US" altLang="ko-KR" smtClean="0"/>
              <a:pPr defTabSz="920750"/>
              <a:t>6</a:t>
            </a:fld>
            <a:endParaRPr lang="en-US" altLang="ko-KR" smtClean="0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F3A10142-BD5C-4225-90BE-F262F1EE6FE7}" type="slidenum">
              <a:rPr lang="en-US" altLang="ko-KR" smtClean="0"/>
              <a:pPr defTabSz="920750"/>
              <a:t>7</a:t>
            </a:fld>
            <a:endParaRPr lang="en-US" altLang="ko-KR" smtClean="0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6D5DEFDD-AFC7-453C-98F3-7F54D0ECABA2}" type="slidenum">
              <a:rPr lang="en-US" altLang="ko-KR" smtClean="0"/>
              <a:pPr defTabSz="920750"/>
              <a:t>8</a:t>
            </a:fld>
            <a:endParaRPr lang="en-US" altLang="ko-KR" smtClean="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B705FCD8-3BF8-43CB-84D4-EAE6448531AF}" type="slidenum">
              <a:rPr lang="en-US" altLang="ko-KR" smtClean="0"/>
              <a:pPr defTabSz="920750"/>
              <a:t>9</a:t>
            </a:fld>
            <a:endParaRPr lang="en-US" altLang="ko-KR" smtClean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064EEF96-307F-4B28-9B26-5DD37371F88B}" type="slidenum">
              <a:rPr lang="en-US" altLang="ko-KR" smtClean="0"/>
              <a:pPr defTabSz="920750"/>
              <a:t>10</a:t>
            </a:fld>
            <a:endParaRPr lang="en-US" altLang="ko-KR" smtClean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24FD79BF-A4A4-4DB6-A44D-56E9D481A399}" type="slidenum">
              <a:rPr lang="en-US" altLang="ko-KR" smtClean="0"/>
              <a:pPr defTabSz="920750"/>
              <a:t>11</a:t>
            </a:fld>
            <a:endParaRPr lang="en-US" altLang="ko-KR" smtClean="0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20750"/>
            <a:fld id="{F0A4B2AE-5656-461F-B41A-92EA2EC1CE6E}" type="slidenum">
              <a:rPr lang="en-US" altLang="ko-KR" smtClean="0"/>
              <a:pPr defTabSz="920750"/>
              <a:t>12</a:t>
            </a:fld>
            <a:endParaRPr lang="en-US" altLang="ko-KR" smtClean="0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08200" y="744538"/>
            <a:ext cx="2579688" cy="3724275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3288"/>
            <a:ext cx="4984750" cy="4468812"/>
          </a:xfrm>
          <a:noFill/>
          <a:ln/>
        </p:spPr>
        <p:txBody>
          <a:bodyPr/>
          <a:lstStyle/>
          <a:p>
            <a:pPr eaLnBrk="1" hangingPunct="1"/>
            <a:r>
              <a:rPr lang="en-US" altLang="ko-KR" sz="1500" b="1" smtClean="0">
                <a:latin typeface="Times New Roman" pitchFamily="18" charset="0"/>
                <a:ea typeface="돋움" pitchFamily="50" charset="-127"/>
              </a:rPr>
              <a:t>1. </a:t>
            </a:r>
            <a:r>
              <a:rPr lang="ko-KR" altLang="en-US" sz="1500" b="1" smtClean="0">
                <a:latin typeface="Times New Roman" pitchFamily="18" charset="0"/>
                <a:ea typeface="돋움" pitchFamily="50" charset="-127"/>
              </a:rPr>
              <a:t>프로젝트 개요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826" y="6365523"/>
            <a:ext cx="5829300" cy="196744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826" y="4198586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33346" cy="653750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1754" y="2311401"/>
            <a:ext cx="3033346" cy="653750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049" cy="92410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049" cy="570741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952" y="2217385"/>
            <a:ext cx="3031148" cy="92410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952" y="3141486"/>
            <a:ext cx="3031148" cy="570741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326" cy="167851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654" y="394406"/>
            <a:ext cx="3833446" cy="845449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326" cy="67759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124" y="6934200"/>
            <a:ext cx="4114800" cy="81862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124" y="885119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124" y="7752822"/>
            <a:ext cx="4114800" cy="11625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23642" cy="845220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8F0B0897-FE3D-428E-857F-9D960596E18F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358008BA-38D4-484D-A7F5-9CA27F249927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DDF53574-18E5-4A67-8F16-AF26B326A0D8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35744" y="2332040"/>
            <a:ext cx="3139678" cy="63425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489723" y="2332040"/>
            <a:ext cx="3139678" cy="63425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5E4B5CDE-D25F-45B2-8628-B4CA695D7260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5E9DC0D5-944B-4EE0-BBF1-62DEADB0CF8C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BDDAB7F4-F789-4B43-BF65-8BCD6E48AE57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1F7F68AF-68A7-4081-BBC6-3E759AAE6550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25DDD4AE-81A1-42CC-B04E-79429D4F2D73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620F2A15-29C3-45CA-8B0C-0461957052CB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86BF0FC4-4CC5-4242-80E6-34CB05D5BA9A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5031582" y="171980"/>
            <a:ext cx="1597818" cy="85026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235744" y="171980"/>
            <a:ext cx="4681538" cy="850265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latinLnBrk="1">
              <a:defRPr kumimoji="1" b="1">
                <a:latin typeface="나눔고딕 ExtraBold" pitchFamily="50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2A9C032B-01A2-4167-B6C2-02A3FC45B791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23"/>
          <p:cNvSpPr>
            <a:spLocks noChangeArrowheads="1"/>
          </p:cNvSpPr>
          <p:nvPr userDrawn="1"/>
        </p:nvSpPr>
        <p:spPr bwMode="auto">
          <a:xfrm>
            <a:off x="0" y="0"/>
            <a:ext cx="6858000" cy="5397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48" name="Rectangle 24"/>
          <p:cNvSpPr>
            <a:spLocks noChangeArrowheads="1"/>
          </p:cNvSpPr>
          <p:nvPr userDrawn="1"/>
        </p:nvSpPr>
        <p:spPr bwMode="auto">
          <a:xfrm flipV="1">
            <a:off x="1001713" y="546100"/>
            <a:ext cx="5856287" cy="71438"/>
          </a:xfrm>
          <a:prstGeom prst="rect">
            <a:avLst/>
          </a:prstGeom>
          <a:solidFill>
            <a:srgbClr val="ABAB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49" name="Rectangle 25"/>
          <p:cNvSpPr>
            <a:spLocks noChangeArrowheads="1"/>
          </p:cNvSpPr>
          <p:nvPr userDrawn="1"/>
        </p:nvSpPr>
        <p:spPr bwMode="auto">
          <a:xfrm flipV="1">
            <a:off x="0" y="547688"/>
            <a:ext cx="1001713" cy="71437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54" name="Text Box 30"/>
          <p:cNvSpPr txBox="1">
            <a:spLocks noChangeArrowheads="1"/>
          </p:cNvSpPr>
          <p:nvPr userDrawn="1"/>
        </p:nvSpPr>
        <p:spPr bwMode="gray">
          <a:xfrm>
            <a:off x="3311525" y="9466263"/>
            <a:ext cx="263525" cy="2143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fld id="{1297F807-2781-4B9B-8264-90D3F4CFB391}" type="slidenum">
              <a:rPr lang="en-US" altLang="ko-KR" sz="14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pPr algn="ctr">
                <a:defRPr/>
              </a:pPr>
              <a:t>‹#›</a:t>
            </a:fld>
            <a:endParaRPr lang="en-US" altLang="ko-KR" sz="14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56" name="Line 32"/>
          <p:cNvSpPr>
            <a:spLocks noChangeShapeType="1"/>
          </p:cNvSpPr>
          <p:nvPr userDrawn="1"/>
        </p:nvSpPr>
        <p:spPr bwMode="auto">
          <a:xfrm>
            <a:off x="88900" y="9363075"/>
            <a:ext cx="6680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54000" tIns="10800" rIns="54000" bIns="10800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58" name="Rectangle 34"/>
          <p:cNvSpPr>
            <a:spLocks noChangeArrowheads="1"/>
          </p:cNvSpPr>
          <p:nvPr userDrawn="1"/>
        </p:nvSpPr>
        <p:spPr bwMode="auto">
          <a:xfrm>
            <a:off x="3375025" y="4625975"/>
            <a:ext cx="107950" cy="268288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/>
        </p:spPr>
        <p:txBody>
          <a:bodyPr wrap="none" lIns="54000" tIns="10800" rIns="54000" bIns="10800" anchor="ctr">
            <a:sp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59" name="Text Box 35"/>
          <p:cNvSpPr txBox="1">
            <a:spLocks noChangeArrowheads="1"/>
          </p:cNvSpPr>
          <p:nvPr userDrawn="1"/>
        </p:nvSpPr>
        <p:spPr bwMode="auto">
          <a:xfrm>
            <a:off x="5445125" y="9488488"/>
            <a:ext cx="1162050" cy="206375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/>
        </p:spPr>
        <p:txBody>
          <a:bodyPr wrap="none" lIns="54000" tIns="10800" rIns="54000" bIns="10800">
            <a:spAutoFit/>
          </a:bodyPr>
          <a:lstStyle/>
          <a:p>
            <a:pPr algn="ctr">
              <a:defRPr/>
            </a:pPr>
            <a:r>
              <a:rPr lang="ko-KR" altLang="en-US" sz="1200"/>
              <a:t>접수안내 매뉴얼</a:t>
            </a:r>
            <a:endParaRPr lang="ko-KR" altLang="en-US" sz="1200" dirty="0"/>
          </a:p>
        </p:txBody>
      </p:sp>
      <p:pic>
        <p:nvPicPr>
          <p:cNvPr id="1033" name="Picture 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73050" y="9404350"/>
            <a:ext cx="1423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236538" y="171450"/>
            <a:ext cx="6389687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ko-KR" smtClean="0"/>
              <a:t>Klicken Sie, um das Titelformat zu bearbeiten</a:t>
            </a:r>
          </a:p>
        </p:txBody>
      </p:sp>
      <p:sp>
        <p:nvSpPr>
          <p:cNvPr id="1029" name="Rectangle 10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165100" y="9256713"/>
            <a:ext cx="100647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latinLnBrk="0" hangingPunct="1">
              <a:defRPr kumimoji="0" sz="1000" b="0">
                <a:latin typeface="Arial" charset="0"/>
                <a:ea typeface="굴림" charset="-127"/>
              </a:defRPr>
            </a:lvl1pPr>
          </a:lstStyle>
          <a:p>
            <a:pPr>
              <a:defRPr/>
            </a:pPr>
            <a:r>
              <a:rPr lang="de-DE" altLang="ko-KR"/>
              <a:t>Page </a:t>
            </a:r>
            <a:r>
              <a:rPr lang="de-DE" altLang="ko-KR">
                <a:sym typeface="Wingdings" pitchFamily="2" charset="2"/>
              </a:rPr>
              <a:t></a:t>
            </a:r>
            <a:r>
              <a:rPr lang="de-DE" altLang="ko-KR"/>
              <a:t> </a:t>
            </a:r>
            <a:fld id="{5480E728-4897-49C1-A703-2257CE2F00E1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  <p:sp>
        <p:nvSpPr>
          <p:cNvPr id="13316" name="Rectangle 12"/>
          <p:cNvSpPr>
            <a:spLocks noGrp="1" noChangeArrowheads="1"/>
          </p:cNvSpPr>
          <p:nvPr>
            <p:ph type="body" idx="1"/>
          </p:nvPr>
        </p:nvSpPr>
        <p:spPr bwMode="gray">
          <a:xfrm>
            <a:off x="236538" y="2332038"/>
            <a:ext cx="6392862" cy="634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ko-KR" smtClean="0"/>
              <a:t>Klicken Sie, um die Formate des Vorlagentextes zu bearbeiten</a:t>
            </a:r>
          </a:p>
          <a:p>
            <a:pPr lvl="1"/>
            <a:r>
              <a:rPr lang="de-DE" altLang="ko-KR" smtClean="0"/>
              <a:t>Zweite Ebene</a:t>
            </a:r>
          </a:p>
          <a:p>
            <a:pPr lvl="2"/>
            <a:r>
              <a:rPr lang="de-DE" altLang="ko-KR" smtClean="0"/>
              <a:t>Dritte Ebene</a:t>
            </a:r>
          </a:p>
          <a:p>
            <a:pPr lvl="3"/>
            <a:r>
              <a:rPr lang="de-DE" altLang="ko-KR" smtClean="0"/>
              <a:t>Vierte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 spd="med">
    <p:fade/>
  </p:transition>
  <p:hf sldNum="0" hdr="0" dt="0"/>
  <p:txStyles>
    <p:titleStyle>
      <a:lvl1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2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4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6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8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190500" indent="-190500" algn="l" rtl="0" eaLnBrk="0" fontAlgn="base" hangingPunct="0">
        <a:spcBef>
          <a:spcPct val="6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ea typeface="+mn-ea"/>
          <a:cs typeface="+mn-cs"/>
        </a:defRPr>
      </a:lvl1pPr>
      <a:lvl2pPr marL="381000" indent="-188913" algn="l" rtl="0" eaLnBrk="0" fontAlgn="base" hangingPunct="0">
        <a:spcBef>
          <a:spcPct val="30000"/>
        </a:spcBef>
        <a:spcAft>
          <a:spcPct val="0"/>
        </a:spcAft>
        <a:buClr>
          <a:schemeClr val="accent1"/>
        </a:buClr>
        <a:buChar char="-"/>
        <a:defRPr sz="1600">
          <a:solidFill>
            <a:schemeClr val="tx1"/>
          </a:solidFill>
          <a:latin typeface="+mn-lt"/>
        </a:defRPr>
      </a:lvl2pPr>
      <a:lvl3pPr marL="561975" indent="-179388" algn="l" rtl="0" eaLnBrk="0" fontAlgn="base" hangingPunct="0">
        <a:spcBef>
          <a:spcPct val="30000"/>
        </a:spcBef>
        <a:spcAft>
          <a:spcPct val="0"/>
        </a:spcAft>
        <a:buClr>
          <a:schemeClr val="accent1"/>
        </a:buClr>
        <a:buChar char="-"/>
        <a:defRPr sz="1600">
          <a:solidFill>
            <a:schemeClr val="tx1"/>
          </a:solidFill>
          <a:latin typeface="+mn-lt"/>
        </a:defRPr>
      </a:lvl3pPr>
      <a:lvl4pPr marL="768350" indent="-204788" algn="l" rtl="0" eaLnBrk="0" fontAlgn="base" hangingPunct="0">
        <a:spcBef>
          <a:spcPct val="30000"/>
        </a:spcBef>
        <a:spcAft>
          <a:spcPct val="0"/>
        </a:spcAft>
        <a:buClr>
          <a:schemeClr val="accent1"/>
        </a:buClr>
        <a:buChar char="-"/>
        <a:defRPr sz="1600">
          <a:solidFill>
            <a:schemeClr val="tx1"/>
          </a:solidFill>
          <a:latin typeface="+mn-lt"/>
        </a:defRPr>
      </a:lvl4pPr>
      <a:lvl5pPr marL="10509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5pPr>
      <a:lvl6pPr marL="15081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6pPr>
      <a:lvl7pPr marL="19653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7pPr>
      <a:lvl8pPr marL="24225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8pPr>
      <a:lvl9pPr marL="28797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f.re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ernd.nrf.re.k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i.or.kr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hyperlink" Target="http://www.kri.go.kr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2"/>
          <p:cNvSpPr txBox="1">
            <a:spLocks noChangeArrowheads="1"/>
          </p:cNvSpPr>
          <p:nvPr/>
        </p:nvSpPr>
        <p:spPr bwMode="auto">
          <a:xfrm>
            <a:off x="2522538" y="1379538"/>
            <a:ext cx="3400425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24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연구사업통합 시스템</a:t>
            </a:r>
            <a:endParaRPr lang="en-US" altLang="ko-KR" sz="24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24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접수안내매뉴얼</a:t>
            </a:r>
            <a:r>
              <a:rPr lang="en-US" altLang="ko-KR" sz="24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24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연구자</a:t>
            </a:r>
            <a:endParaRPr lang="en-US" altLang="ko-KR" sz="24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0" y="0"/>
            <a:ext cx="1952625" cy="99060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2190750" y="2466975"/>
            <a:ext cx="4032250" cy="65088"/>
          </a:xfrm>
          <a:prstGeom prst="rect">
            <a:avLst/>
          </a:prstGeom>
          <a:gradFill rotWithShape="0">
            <a:gsLst>
              <a:gs pos="0">
                <a:srgbClr val="B2B2B2"/>
              </a:gs>
              <a:gs pos="100000">
                <a:srgbClr val="FFCCCC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/>
          </a:p>
        </p:txBody>
      </p:sp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1597025" y="7908925"/>
            <a:ext cx="36322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400" b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2012. 01. 16</a:t>
            </a:r>
          </a:p>
          <a:p>
            <a:pPr algn="ctr">
              <a:lnSpc>
                <a:spcPct val="130000"/>
              </a:lnSpc>
            </a:pPr>
            <a:r>
              <a:rPr lang="ko-KR" altLang="en-US" sz="1400" b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온라인 신청접수 및 시스템관련 문의처</a:t>
            </a:r>
            <a:endParaRPr lang="en-US" altLang="ko-KR" sz="1400" b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400" b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한국연구재단 </a:t>
            </a:r>
            <a:r>
              <a:rPr lang="en-US" altLang="ko-KR" sz="1400" b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Help Desk : 1544 - 6118</a:t>
            </a:r>
          </a:p>
        </p:txBody>
      </p:sp>
      <p:sp>
        <p:nvSpPr>
          <p:cNvPr id="27653" name="Rectangle 1043"/>
          <p:cNvSpPr>
            <a:spLocks noChangeArrowheads="1"/>
          </p:cNvSpPr>
          <p:nvPr/>
        </p:nvSpPr>
        <p:spPr bwMode="auto">
          <a:xfrm>
            <a:off x="3375025" y="4625975"/>
            <a:ext cx="107950" cy="268288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 wrap="none" lIns="54000" tIns="10800" rIns="54000" bIns="10800" anchor="ctr">
            <a:spAutoFit/>
          </a:bodyPr>
          <a:lstStyle/>
          <a:p>
            <a:pPr algn="ctr"/>
            <a:endParaRPr lang="ko-KR" altLang="en-US"/>
          </a:p>
        </p:txBody>
      </p:sp>
      <p:pic>
        <p:nvPicPr>
          <p:cNvPr id="27654" name="_x79920552" descr="EMB0000096c50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0750"/>
            <a:ext cx="203358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438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>
            <a:spLocks noChangeArrowheads="1"/>
          </p:cNvSpPr>
          <p:nvPr/>
        </p:nvSpPr>
        <p:spPr bwMode="gray">
          <a:xfrm>
            <a:off x="233363" y="868363"/>
            <a:ext cx="64579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400">
                <a:solidFill>
                  <a:schemeClr val="tx1"/>
                </a:solidFill>
                <a:latin typeface="Times New Roman" pitchFamily="18" charset="0"/>
                <a:ea typeface="돋움" pitchFamily="50" charset="-127"/>
              </a:rPr>
              <a:t>  </a:t>
            </a:r>
          </a:p>
        </p:txBody>
      </p:sp>
      <p:sp>
        <p:nvSpPr>
          <p:cNvPr id="28674" name="Line 4"/>
          <p:cNvSpPr>
            <a:spLocks noChangeShapeType="1"/>
          </p:cNvSpPr>
          <p:nvPr/>
        </p:nvSpPr>
        <p:spPr bwMode="gray">
          <a:xfrm>
            <a:off x="527050" y="1443038"/>
            <a:ext cx="5749925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endParaRPr lang="ko-KR" altLang="en-US"/>
          </a:p>
        </p:txBody>
      </p:sp>
      <p:sp>
        <p:nvSpPr>
          <p:cNvPr id="28675" name="Line 5"/>
          <p:cNvSpPr>
            <a:spLocks noChangeShapeType="1"/>
          </p:cNvSpPr>
          <p:nvPr/>
        </p:nvSpPr>
        <p:spPr bwMode="gray">
          <a:xfrm>
            <a:off x="1001713" y="990600"/>
            <a:ext cx="0" cy="7704138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endParaRPr lang="ko-KR" altLang="en-US"/>
          </a:p>
        </p:txBody>
      </p:sp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1263650" y="1971675"/>
            <a:ext cx="4325938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110000"/>
              </a:lnSpc>
              <a:spcBef>
                <a:spcPct val="50000"/>
              </a:spcBef>
              <a:buFontTx/>
              <a:buAutoNum type="arabicPeriod"/>
            </a:pPr>
            <a:r>
              <a:rPr lang="ko-KR" altLang="en-US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로그인</a:t>
            </a:r>
            <a:endParaRPr lang="en-US" altLang="ko-KR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ko-KR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MyNRF</a:t>
            </a: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Tx/>
              <a:buAutoNum type="arabicPeriod"/>
            </a:pPr>
            <a:r>
              <a:rPr lang="ko-KR" altLang="en-US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사업목록조회</a:t>
            </a:r>
            <a:endParaRPr lang="en-US" altLang="ko-KR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Tx/>
              <a:buAutoNum type="arabicPeriod"/>
            </a:pPr>
            <a:r>
              <a:rPr lang="ko-KR" altLang="en-US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과제구성및신청</a:t>
            </a:r>
            <a:endParaRPr lang="en-US" altLang="ko-KR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Tx/>
              <a:buAutoNum type="arabicPeriod"/>
            </a:pPr>
            <a:r>
              <a:rPr lang="ko-KR" altLang="en-US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기관검토요청</a:t>
            </a:r>
            <a:endParaRPr lang="en-US" altLang="ko-KR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457200" indent="-457200">
              <a:lnSpc>
                <a:spcPct val="110000"/>
              </a:lnSpc>
              <a:spcBef>
                <a:spcPct val="50000"/>
              </a:spcBef>
              <a:buFontTx/>
              <a:buAutoNum type="arabicPeriod"/>
            </a:pPr>
            <a:r>
              <a:rPr lang="ko-KR" altLang="en-US" b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접수현황조회</a:t>
            </a:r>
            <a:endParaRPr lang="en-US" altLang="ko-KR" b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677" name="Text Box 3"/>
          <p:cNvSpPr txBox="1">
            <a:spLocks noChangeArrowheads="1"/>
          </p:cNvSpPr>
          <p:nvPr/>
        </p:nvSpPr>
        <p:spPr bwMode="auto">
          <a:xfrm>
            <a:off x="4376738" y="107950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sz="2000" b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목 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접속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연구사업통합 시스템 접속하기 위한 </a:t>
            </a:r>
            <a:r>
              <a:rPr lang="en-US" altLang="ko-KR" sz="1200" b="0" dirty="0"/>
              <a:t>2</a:t>
            </a:r>
            <a:r>
              <a:rPr lang="ko-KR" altLang="en-US" sz="1200" b="0" dirty="0"/>
              <a:t>가지 방법을 설명 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로그인</a:t>
            </a:r>
          </a:p>
        </p:txBody>
      </p:sp>
      <p:sp>
        <p:nvSpPr>
          <p:cNvPr id="30724" name="TextBox 63"/>
          <p:cNvSpPr txBox="1">
            <a:spLocks noChangeArrowheads="1"/>
          </p:cNvSpPr>
          <p:nvPr/>
        </p:nvSpPr>
        <p:spPr bwMode="auto">
          <a:xfrm>
            <a:off x="287338" y="6651625"/>
            <a:ext cx="6310312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인터넷 주소창에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  <a:hlinkClick r:id="rId3"/>
              </a:rPr>
              <a:t>http://www.nrf.re.kr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을 입력하여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한국연구재단 홈페이지 접속 후 우측의 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‘QUICK MENU’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중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연구사업통합 시스템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을 클릭하여 접속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인터넷 주소창에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4"/>
              </a:rPr>
              <a:t>http://ernd.nrf.re.kr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 입력하여 직접 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연구사업통합 시스템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접속합니다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38" y="1497013"/>
            <a:ext cx="3490912" cy="2303462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9388" y="3008313"/>
            <a:ext cx="3878262" cy="2873375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grpSp>
        <p:nvGrpSpPr>
          <p:cNvPr id="30727" name="그룹 21"/>
          <p:cNvGrpSpPr>
            <a:grpSpLocks/>
          </p:cNvGrpSpPr>
          <p:nvPr/>
        </p:nvGrpSpPr>
        <p:grpSpPr bwMode="auto">
          <a:xfrm>
            <a:off x="295275" y="6392863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5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4" name="Oval 165"/>
          <p:cNvSpPr>
            <a:spLocks noChangeArrowheads="1"/>
          </p:cNvSpPr>
          <p:nvPr/>
        </p:nvSpPr>
        <p:spPr bwMode="auto">
          <a:xfrm>
            <a:off x="3716338" y="250507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332163" y="2662238"/>
            <a:ext cx="431800" cy="2159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Oval 165"/>
          <p:cNvSpPr>
            <a:spLocks noChangeArrowheads="1"/>
          </p:cNvSpPr>
          <p:nvPr/>
        </p:nvSpPr>
        <p:spPr bwMode="auto">
          <a:xfrm>
            <a:off x="4102100" y="31527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2924175" y="3094038"/>
            <a:ext cx="1152525" cy="1555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688" y="1857375"/>
            <a:ext cx="6318250" cy="2778125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32770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로그인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연구과제 신청을 위한 연구사업통합 시스템 로그인 및 회원가입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아이디</a:t>
            </a:r>
            <a:r>
              <a:rPr lang="en-US" altLang="ko-KR" sz="1200" b="0" dirty="0"/>
              <a:t>/</a:t>
            </a:r>
            <a:r>
              <a:rPr lang="ko-KR" altLang="en-US" sz="1200" b="0" dirty="0"/>
              <a:t>비밀번호 조회</a:t>
            </a:r>
            <a:r>
              <a:rPr lang="en-US" altLang="ko-KR" sz="1200" b="0" dirty="0"/>
              <a:t> </a:t>
            </a:r>
            <a:r>
              <a:rPr lang="ko-KR" altLang="en-US" sz="1200" b="0" dirty="0"/>
              <a:t>방법을</a:t>
            </a:r>
            <a:endParaRPr lang="en-US" altLang="ko-KR" sz="1200" b="0" dirty="0"/>
          </a:p>
          <a:p>
            <a:pPr marL="180975" indent="-180975">
              <a:defRPr/>
            </a:pPr>
            <a:r>
              <a:rPr lang="en-US" altLang="ko-KR" sz="1200" b="0" dirty="0"/>
              <a:t>   </a:t>
            </a:r>
            <a:r>
              <a:rPr lang="ko-KR" altLang="en-US" sz="1200" b="0" dirty="0"/>
              <a:t> 설명 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32772" name="TextBox 63"/>
          <p:cNvSpPr txBox="1">
            <a:spLocks noChangeArrowheads="1"/>
          </p:cNvSpPr>
          <p:nvPr/>
        </p:nvSpPr>
        <p:spPr bwMode="auto">
          <a:xfrm>
            <a:off x="287338" y="5356225"/>
            <a:ext cx="6310312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로그인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기존에 등록한 회원 아이디 및 비밀번호를 입력 후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‘LOGIN’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버튼을 클릭하여 로그인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회원가입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한국연구재단에 회원가입이 되지 않은 이용자께서는 회원가입 후 이용 하실 수 있습니다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ID/PW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찾기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기존에 등록한 회원에 대한 아이디 및 비밀번호를 조회합니다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None/>
            </a:pPr>
            <a:r>
              <a:rPr kumimoji="0" lang="en-US" altLang="ko-KR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※ </a:t>
            </a:r>
            <a:r>
              <a:rPr kumimoji="0" lang="ko-KR" altLang="en-US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회원가입 방법은 별도의 한국연구업적통합정보</a:t>
            </a:r>
            <a:r>
              <a:rPr kumimoji="0" lang="en-US" altLang="ko-KR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(KRI)</a:t>
            </a:r>
            <a:r>
              <a:rPr kumimoji="0" lang="ko-KR" altLang="en-US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연구자 매뉴얼을 참고하시기 바랍니다</a:t>
            </a:r>
            <a:r>
              <a:rPr kumimoji="0" lang="en-US" altLang="ko-KR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None/>
            </a:pPr>
            <a:endParaRPr kumimoji="0" lang="en-US" altLang="ko-KR" sz="1000" b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2773" name="그룹 21"/>
          <p:cNvGrpSpPr>
            <a:grpSpLocks/>
          </p:cNvGrpSpPr>
          <p:nvPr/>
        </p:nvGrpSpPr>
        <p:grpSpPr bwMode="auto">
          <a:xfrm>
            <a:off x="295275" y="5097463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5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로그인</a:t>
            </a:r>
          </a:p>
        </p:txBody>
      </p:sp>
      <p:sp>
        <p:nvSpPr>
          <p:cNvPr id="34" name="Oval 165"/>
          <p:cNvSpPr>
            <a:spLocks noChangeArrowheads="1"/>
          </p:cNvSpPr>
          <p:nvPr/>
        </p:nvSpPr>
        <p:spPr bwMode="auto">
          <a:xfrm>
            <a:off x="6308725" y="2865438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36" name="Oval 165"/>
          <p:cNvSpPr>
            <a:spLocks noChangeArrowheads="1"/>
          </p:cNvSpPr>
          <p:nvPr/>
        </p:nvSpPr>
        <p:spPr bwMode="auto">
          <a:xfrm>
            <a:off x="4678363" y="378777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4652963" y="3081338"/>
            <a:ext cx="1871662" cy="4667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5135563" y="3584575"/>
            <a:ext cx="504825" cy="1809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4702175" y="3584575"/>
            <a:ext cx="395288" cy="1809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" name="Oval 165"/>
          <p:cNvSpPr>
            <a:spLocks noChangeArrowheads="1"/>
          </p:cNvSpPr>
          <p:nvPr/>
        </p:nvSpPr>
        <p:spPr bwMode="auto">
          <a:xfrm>
            <a:off x="5588000" y="37877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6713" y="1857375"/>
            <a:ext cx="2414587" cy="1943100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62467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코드조회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연구계획서 작성 시 필요한 각종 코드를 조회합니다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40" name="TextBox 63"/>
          <p:cNvSpPr txBox="1">
            <a:spLocks noChangeArrowheads="1"/>
          </p:cNvSpPr>
          <p:nvPr/>
        </p:nvSpPr>
        <p:spPr bwMode="auto">
          <a:xfrm>
            <a:off x="287338" y="6651625"/>
            <a:ext cx="6310312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코드검색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메인 화면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메인 화면 좌측의 코드검색 아이콘을 클릭합니다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코드검색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로그인후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화면 우측 상단의 코드검색 버튼을 클릭합니다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코드분류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조회 하고자 하는 코드분류를 선택합니다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0" lang="en-US" altLang="ko-KR" sz="100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코드명을 입력 후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버튼을 클릭하여 조회합니다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62470" name="그룹 21"/>
          <p:cNvGrpSpPr>
            <a:grpSpLocks/>
          </p:cNvGrpSpPr>
          <p:nvPr/>
        </p:nvGrpSpPr>
        <p:grpSpPr bwMode="auto">
          <a:xfrm>
            <a:off x="295275" y="6392863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5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  <a:endParaRPr lang="ko-KR" altLang="en-US" sz="1200" b="0" dirty="0"/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로그인</a:t>
            </a:r>
            <a:endParaRPr lang="ko-KR" altLang="en-US" sz="2000" b="0" dirty="0">
              <a:solidFill>
                <a:schemeClr val="bg1">
                  <a:lumMod val="9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0938" y="3944938"/>
            <a:ext cx="2581275" cy="2312987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20" name="Oval 165"/>
          <p:cNvSpPr>
            <a:spLocks noChangeArrowheads="1"/>
          </p:cNvSpPr>
          <p:nvPr/>
        </p:nvSpPr>
        <p:spPr bwMode="auto">
          <a:xfrm>
            <a:off x="4306888" y="408940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2455863" y="4054475"/>
            <a:ext cx="1800225" cy="1809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625725" y="4292600"/>
            <a:ext cx="2232025" cy="1793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Oval 165"/>
          <p:cNvSpPr>
            <a:spLocks noChangeArrowheads="1"/>
          </p:cNvSpPr>
          <p:nvPr/>
        </p:nvSpPr>
        <p:spPr bwMode="auto">
          <a:xfrm>
            <a:off x="4065588" y="430530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4</a:t>
            </a:r>
          </a:p>
        </p:txBody>
      </p:sp>
      <p:sp>
        <p:nvSpPr>
          <p:cNvPr id="25" name="위로 굽은 화살표 24"/>
          <p:cNvSpPr/>
          <p:nvPr/>
        </p:nvSpPr>
        <p:spPr bwMode="auto">
          <a:xfrm rot="5400000">
            <a:off x="296863" y="3621088"/>
            <a:ext cx="2376487" cy="1728787"/>
          </a:xfrm>
          <a:prstGeom prst="bentUpArrow">
            <a:avLst>
              <a:gd name="adj1" fmla="val 4411"/>
              <a:gd name="adj2" fmla="val 7505"/>
              <a:gd name="adj3" fmla="val 24804"/>
            </a:avLst>
          </a:prstGeom>
          <a:solidFill>
            <a:srgbClr val="DDDDDD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1663" y="1857375"/>
            <a:ext cx="3455987" cy="1752600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28" name="Oval 165"/>
          <p:cNvSpPr>
            <a:spLocks noChangeArrowheads="1"/>
          </p:cNvSpPr>
          <p:nvPr/>
        </p:nvSpPr>
        <p:spPr bwMode="auto">
          <a:xfrm>
            <a:off x="633413" y="300990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33375" y="2693988"/>
            <a:ext cx="287338" cy="3238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Oval 165"/>
          <p:cNvSpPr>
            <a:spLocks noChangeArrowheads="1"/>
          </p:cNvSpPr>
          <p:nvPr/>
        </p:nvSpPr>
        <p:spPr bwMode="auto">
          <a:xfrm>
            <a:off x="5876925" y="200025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5432425" y="1820863"/>
            <a:ext cx="431800" cy="2159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0" name="위로 굽은 화살표 29"/>
          <p:cNvSpPr/>
          <p:nvPr/>
        </p:nvSpPr>
        <p:spPr bwMode="auto">
          <a:xfrm rot="5400000" flipV="1">
            <a:off x="3743326" y="3414712"/>
            <a:ext cx="3313112" cy="773113"/>
          </a:xfrm>
          <a:prstGeom prst="bentUpArrow">
            <a:avLst>
              <a:gd name="adj1" fmla="val 11810"/>
              <a:gd name="adj2" fmla="val 9365"/>
              <a:gd name="adj3" fmla="val 22944"/>
            </a:avLst>
          </a:prstGeom>
          <a:solidFill>
            <a:srgbClr val="DDDDDD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32" name="구름 31"/>
          <p:cNvSpPr/>
          <p:nvPr/>
        </p:nvSpPr>
        <p:spPr bwMode="auto">
          <a:xfrm flipV="1">
            <a:off x="4281488" y="2768600"/>
            <a:ext cx="179387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34" name="구름 33"/>
          <p:cNvSpPr/>
          <p:nvPr/>
        </p:nvSpPr>
        <p:spPr bwMode="auto">
          <a:xfrm flipV="1">
            <a:off x="4221163" y="3260725"/>
            <a:ext cx="179387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MyNRF</a:t>
            </a:r>
            <a:endParaRPr lang="ko-KR" altLang="en-US" sz="180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en-US" altLang="ko-KR" sz="2000" b="0" dirty="0" err="1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MyNRF</a:t>
            </a:r>
            <a:endParaRPr lang="ko-KR" altLang="en-US" sz="2000" b="0" dirty="0">
              <a:solidFill>
                <a:schemeClr val="bg1">
                  <a:lumMod val="9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2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en-US" altLang="ko-KR" sz="1200" b="0" dirty="0" err="1"/>
              <a:t>MyNRF</a:t>
            </a:r>
            <a:r>
              <a:rPr lang="en-US" altLang="ko-KR" sz="1200" b="0" dirty="0"/>
              <a:t> </a:t>
            </a:r>
            <a:r>
              <a:rPr lang="ko-KR" altLang="en-US" sz="1200" b="0" dirty="0"/>
              <a:t>메뉴는 연구자가 로그인 후 가장 먼저 접하는 화면 입니다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현재 연구사업통합시스템에서 신청 및 참여과제 현황이 조회 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36868" name="TextBox 63"/>
          <p:cNvSpPr txBox="1">
            <a:spLocks noChangeArrowheads="1"/>
          </p:cNvSpPr>
          <p:nvPr/>
        </p:nvSpPr>
        <p:spPr bwMode="auto">
          <a:xfrm>
            <a:off x="287338" y="6651625"/>
            <a:ext cx="6310312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메뉴를 클릭하여 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신청서접수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화면으로 이동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0" lang="en-US" altLang="ko-KR" sz="1000">
              <a:latin typeface="맑은 고딕" pitchFamily="50" charset="-127"/>
              <a:ea typeface="맑은 고딕" pitchFamily="50" charset="-127"/>
            </a:endParaRP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연구자인적사항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로그인한 연구자의 기본 정보가 조회 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연구자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인적사항은 한국연구업적통합정보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(KRI)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와 연계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인적사항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정보 수정은 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KRI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  <a:hlinkClick r:id="rId3"/>
              </a:rPr>
              <a:t>http://www.kri.go.kr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에서 수정하여 주시기 바랍니다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신청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접수중인 사업정보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현재 접수중인 사업 정보목록이 조회됩니다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연구사업 참여현황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현재 접수중인 사업에 대해서 신청현황을 조회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접수상태를 확인하고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접수기간 중에는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수정하기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 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신청과제 정보를 수정 할 수 있습니다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36869" name="그룹 21"/>
          <p:cNvGrpSpPr>
            <a:grpSpLocks/>
          </p:cNvGrpSpPr>
          <p:nvPr/>
        </p:nvGrpSpPr>
        <p:grpSpPr bwMode="auto">
          <a:xfrm>
            <a:off x="295275" y="6392863"/>
            <a:ext cx="6310313" cy="254000"/>
            <a:chOff x="294756" y="6393160"/>
            <a:chExt cx="6310270" cy="254124"/>
          </a:xfrm>
        </p:grpSpPr>
        <p:sp>
          <p:nvSpPr>
            <p:cNvPr id="45" name="한쪽 모서리는 잘리고 다른 쪽 모서리는 둥근 사각형 44"/>
            <p:cNvSpPr/>
            <p:nvPr/>
          </p:nvSpPr>
          <p:spPr bwMode="auto">
            <a:xfrm>
              <a:off x="294756" y="6393160"/>
              <a:ext cx="1439853" cy="252535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46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47" name="Oval 165"/>
          <p:cNvSpPr>
            <a:spLocks noChangeArrowheads="1"/>
          </p:cNvSpPr>
          <p:nvPr/>
        </p:nvSpPr>
        <p:spPr bwMode="auto">
          <a:xfrm>
            <a:off x="3716338" y="250507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3332163" y="2662238"/>
            <a:ext cx="431800" cy="2159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Oval 165"/>
          <p:cNvSpPr>
            <a:spLocks noChangeArrowheads="1"/>
          </p:cNvSpPr>
          <p:nvPr/>
        </p:nvSpPr>
        <p:spPr bwMode="auto">
          <a:xfrm>
            <a:off x="4102100" y="31527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2924175" y="3094038"/>
            <a:ext cx="1152525" cy="1555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7338" y="1497013"/>
            <a:ext cx="5681662" cy="4137025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52" name="구름 51"/>
          <p:cNvSpPr/>
          <p:nvPr/>
        </p:nvSpPr>
        <p:spPr bwMode="auto">
          <a:xfrm flipV="1">
            <a:off x="644525" y="1812925"/>
            <a:ext cx="179388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3" name="구름 52"/>
          <p:cNvSpPr/>
          <p:nvPr/>
        </p:nvSpPr>
        <p:spPr bwMode="auto">
          <a:xfrm flipV="1">
            <a:off x="4521200" y="1808163"/>
            <a:ext cx="179388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4" name="구름 53"/>
          <p:cNvSpPr/>
          <p:nvPr/>
        </p:nvSpPr>
        <p:spPr bwMode="auto">
          <a:xfrm flipV="1">
            <a:off x="2233613" y="2312988"/>
            <a:ext cx="179387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5" name="구름 54"/>
          <p:cNvSpPr/>
          <p:nvPr/>
        </p:nvSpPr>
        <p:spPr bwMode="auto">
          <a:xfrm flipV="1">
            <a:off x="2157413" y="2741613"/>
            <a:ext cx="179387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6" name="구름 55"/>
          <p:cNvSpPr/>
          <p:nvPr/>
        </p:nvSpPr>
        <p:spPr bwMode="auto">
          <a:xfrm flipV="1">
            <a:off x="4413250" y="2600325"/>
            <a:ext cx="360363" cy="10795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7" name="Oval 165"/>
          <p:cNvSpPr>
            <a:spLocks noChangeArrowheads="1"/>
          </p:cNvSpPr>
          <p:nvPr/>
        </p:nvSpPr>
        <p:spPr bwMode="auto">
          <a:xfrm>
            <a:off x="2060575" y="21463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58" name="Oval 165"/>
          <p:cNvSpPr>
            <a:spLocks noChangeArrowheads="1"/>
          </p:cNvSpPr>
          <p:nvPr/>
        </p:nvSpPr>
        <p:spPr bwMode="auto">
          <a:xfrm>
            <a:off x="2347913" y="291465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  <p:sp>
        <p:nvSpPr>
          <p:cNvPr id="59" name="Oval 165"/>
          <p:cNvSpPr>
            <a:spLocks noChangeArrowheads="1"/>
          </p:cNvSpPr>
          <p:nvPr/>
        </p:nvSpPr>
        <p:spPr bwMode="auto">
          <a:xfrm>
            <a:off x="2149475" y="180975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60" name="직사각형 59"/>
          <p:cNvSpPr/>
          <p:nvPr/>
        </p:nvSpPr>
        <p:spPr>
          <a:xfrm>
            <a:off x="5516563" y="4700588"/>
            <a:ext cx="500062" cy="7572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1" name="Oval 165"/>
          <p:cNvSpPr>
            <a:spLocks noChangeArrowheads="1"/>
          </p:cNvSpPr>
          <p:nvPr/>
        </p:nvSpPr>
        <p:spPr bwMode="auto">
          <a:xfrm>
            <a:off x="5445125" y="45212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1939925" y="1624013"/>
            <a:ext cx="252413" cy="1730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3" name="Oval 165"/>
          <p:cNvSpPr>
            <a:spLocks noChangeArrowheads="1"/>
          </p:cNvSpPr>
          <p:nvPr/>
        </p:nvSpPr>
        <p:spPr bwMode="auto">
          <a:xfrm>
            <a:off x="2289175" y="764222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pic>
        <p:nvPicPr>
          <p:cNvPr id="3688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1613" y="4308475"/>
            <a:ext cx="720725" cy="9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Oval 165"/>
          <p:cNvSpPr>
            <a:spLocks noChangeArrowheads="1"/>
          </p:cNvSpPr>
          <p:nvPr/>
        </p:nvSpPr>
        <p:spPr bwMode="auto">
          <a:xfrm>
            <a:off x="2157413" y="429736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3" name="그룹 51"/>
          <p:cNvGrpSpPr>
            <a:grpSpLocks/>
          </p:cNvGrpSpPr>
          <p:nvPr/>
        </p:nvGrpSpPr>
        <p:grpSpPr bwMode="auto">
          <a:xfrm>
            <a:off x="307975" y="1497013"/>
            <a:ext cx="5651500" cy="4175125"/>
            <a:chOff x="307256" y="1496616"/>
            <a:chExt cx="5508000" cy="3528000"/>
          </a:xfrm>
        </p:grpSpPr>
        <p:pic>
          <p:nvPicPr>
            <p:cNvPr id="43" name="Picture 5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7256" y="1496616"/>
              <a:ext cx="5508000" cy="3528000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38932" name="Picture 7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31390" y="2855045"/>
              <a:ext cx="4428000" cy="1572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8914" name="Picture 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66838" y="3081338"/>
            <a:ext cx="4535487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신청서접수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현재 접수중인 사업목록이 조회되고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해당 사업에 대해서 과제를 신청합니다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사업목록조회</a:t>
            </a:r>
          </a:p>
        </p:txBody>
      </p:sp>
      <p:sp>
        <p:nvSpPr>
          <p:cNvPr id="40" name="TextBox 63"/>
          <p:cNvSpPr txBox="1">
            <a:spLocks noChangeArrowheads="1"/>
          </p:cNvSpPr>
          <p:nvPr/>
        </p:nvSpPr>
        <p:spPr bwMode="auto">
          <a:xfrm>
            <a:off x="287338" y="6651625"/>
            <a:ext cx="6310312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신청서접수</a:t>
            </a: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접수중인 사업목록을 조회하기 위한 메뉴 입니다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해당 메뉴를 선택 시 신청중인 사업 목록이 조회 됩니다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 kern="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사업년도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사업분류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0" kern="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사업명으로</a:t>
            </a: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접수중인 사업을 조회합니다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원하는 사업을 조회하고 목록에서 해당 사업의 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신청하기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    </a:t>
            </a: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과제구성화면으로 이동 합니다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38919" name="그룹 21"/>
          <p:cNvGrpSpPr>
            <a:grpSpLocks/>
          </p:cNvGrpSpPr>
          <p:nvPr/>
        </p:nvGrpSpPr>
        <p:grpSpPr bwMode="auto">
          <a:xfrm>
            <a:off x="295275" y="6392863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5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9" name="Oval 165"/>
          <p:cNvSpPr>
            <a:spLocks noChangeArrowheads="1"/>
          </p:cNvSpPr>
          <p:nvPr/>
        </p:nvSpPr>
        <p:spPr bwMode="auto">
          <a:xfrm>
            <a:off x="4005263" y="71612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417513" y="2214563"/>
            <a:ext cx="539750" cy="1905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5" name="Oval 165"/>
          <p:cNvSpPr>
            <a:spLocks noChangeArrowheads="1"/>
          </p:cNvSpPr>
          <p:nvPr/>
        </p:nvSpPr>
        <p:spPr bwMode="auto">
          <a:xfrm>
            <a:off x="1009650" y="22891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46" name="Oval 165"/>
          <p:cNvSpPr>
            <a:spLocks noChangeArrowheads="1"/>
          </p:cNvSpPr>
          <p:nvPr/>
        </p:nvSpPr>
        <p:spPr bwMode="auto">
          <a:xfrm>
            <a:off x="5472113" y="257810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1450975" y="4611688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1628775" y="4592638"/>
            <a:ext cx="4284663" cy="1905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구름 49"/>
          <p:cNvSpPr/>
          <p:nvPr/>
        </p:nvSpPr>
        <p:spPr bwMode="auto">
          <a:xfrm flipV="1">
            <a:off x="666750" y="1925638"/>
            <a:ext cx="144463" cy="73025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1" name="구름 50"/>
          <p:cNvSpPr/>
          <p:nvPr/>
        </p:nvSpPr>
        <p:spPr bwMode="auto">
          <a:xfrm flipV="1">
            <a:off x="4533900" y="1916113"/>
            <a:ext cx="144463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53" name="Oval 165"/>
          <p:cNvSpPr>
            <a:spLocks noChangeArrowheads="1"/>
          </p:cNvSpPr>
          <p:nvPr/>
        </p:nvSpPr>
        <p:spPr bwMode="auto">
          <a:xfrm>
            <a:off x="5457825" y="45085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2000250"/>
            <a:ext cx="6310312" cy="4667250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40962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과제구성및신청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과제구성</a:t>
            </a:r>
          </a:p>
        </p:txBody>
      </p:sp>
      <p:sp>
        <p:nvSpPr>
          <p:cNvPr id="40964" name="TextBox 63"/>
          <p:cNvSpPr txBox="1">
            <a:spLocks noChangeArrowheads="1"/>
          </p:cNvSpPr>
          <p:nvPr/>
        </p:nvSpPr>
        <p:spPr bwMode="auto">
          <a:xfrm>
            <a:off x="287338" y="7278688"/>
            <a:ext cx="6310312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사업구성정보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신청하고자 하는 사업에 대한 기본정보 및 접수기간 정보를 확인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접수과제구성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구성된 과제 정보가 목록에 보여지며 신규로 등록 시에는 구성된 과제 정보가 없습니다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endParaRPr kumimoji="0" lang="en-US" altLang="ko-KR" sz="1000" b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과제추가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과제추가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버튼을 클릭하여 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신규로 과제를 추가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개인정보확인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연구책임자에 대한 개인정보를 확인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개인정보수정은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KRI(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4"/>
              </a:rPr>
              <a:t>http://www.kri.go.kr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            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에서 수정 하시기 바랍니다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ko-KR" altLang="en-US" sz="1000" b="0">
                <a:solidFill>
                  <a:schemeClr val="tx1"/>
                </a:solidFill>
                <a:latin typeface="돋움" pitchFamily="50" charset="-127"/>
                <a:ea typeface="돋움" pitchFamily="50" charset="-127"/>
              </a:rPr>
              <a:t>⑤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전문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kumimoji="0" lang="en-US" altLang="ko-KR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분야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  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전문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분야를 조회 후 선택하여 주시기 바랍니다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endParaRPr kumimoji="0" lang="en-US" altLang="ko-KR" sz="1000" b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 latinLnBrk="0">
              <a:buFont typeface="굴림" charset="-127"/>
              <a:buAutoNum type="circleNumDbPlain" startAt="6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연구유형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연구유형이 있는 사업은 해당 연구유형이 표시 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연구유형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기본연구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신진연구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</a:t>
            </a:r>
          </a:p>
          <a:p>
            <a:pPr marL="342900" indent="-342900" latinLnBrk="0">
              <a:buFont typeface="굴림" charset="-127"/>
              <a:buAutoNum type="circleNumDbPlain" startAt="6"/>
            </a:pP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   반드시 선택 하셔야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 startAt="6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입력한 정보를 저장하여 과제를 추가 등록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정보 입력 시 반드시 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kumimoji="0" lang="en-US" altLang="ko-KR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클릭하셔야</a:t>
            </a:r>
            <a:endParaRPr kumimoji="0" lang="en-US" altLang="ko-KR" sz="1000" b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입력한 정보가 정상적으로 저장 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endParaRPr kumimoji="0" lang="en-US" altLang="ko-KR" sz="800" b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0965" name="그룹 21"/>
          <p:cNvGrpSpPr>
            <a:grpSpLocks/>
          </p:cNvGrpSpPr>
          <p:nvPr/>
        </p:nvGrpSpPr>
        <p:grpSpPr bwMode="auto">
          <a:xfrm>
            <a:off x="295275" y="6969125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6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6" name="Text Box 48"/>
          <p:cNvSpPr txBox="1">
            <a:spLocks noChangeArrowheads="1"/>
          </p:cNvSpPr>
          <p:nvPr/>
        </p:nvSpPr>
        <p:spPr bwMode="auto">
          <a:xfrm>
            <a:off x="290513" y="920750"/>
            <a:ext cx="1508125" cy="268288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>
            <a:spAutoFit/>
          </a:bodyPr>
          <a:lstStyle/>
          <a:p>
            <a:pPr marL="304800" indent="-304800">
              <a:defRPr/>
            </a:pPr>
            <a:r>
              <a:rPr lang="en-US" altLang="ko-KR" dirty="0"/>
              <a:t>1.</a:t>
            </a:r>
            <a:r>
              <a:rPr lang="ko-KR" altLang="en-US" dirty="0"/>
              <a:t> 신규과제등록</a:t>
            </a:r>
            <a:endParaRPr lang="ko-KR" altLang="en-US" sz="1400" dirty="0"/>
          </a:p>
        </p:txBody>
      </p:sp>
      <p:sp>
        <p:nvSpPr>
          <p:cNvPr id="68" name="Text Box 48"/>
          <p:cNvSpPr txBox="1">
            <a:spLocks noChangeArrowheads="1"/>
          </p:cNvSpPr>
          <p:nvPr/>
        </p:nvSpPr>
        <p:spPr bwMode="auto">
          <a:xfrm>
            <a:off x="323850" y="1233488"/>
            <a:ext cx="6196013" cy="550862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신청과제에 대하여 과제를 구성하고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과제 기본 정보를 등록 합니다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센터과제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총괄과제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단위과제에 대해서는 하위과제를 추가 할 수 있습니다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과제에 대한 신규과제를 등록 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85" name="직사각형 84"/>
          <p:cNvSpPr/>
          <p:nvPr/>
        </p:nvSpPr>
        <p:spPr>
          <a:xfrm>
            <a:off x="404813" y="2720975"/>
            <a:ext cx="4392612" cy="7921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6" name="Oval 165"/>
          <p:cNvSpPr>
            <a:spLocks noChangeArrowheads="1"/>
          </p:cNvSpPr>
          <p:nvPr/>
        </p:nvSpPr>
        <p:spPr bwMode="auto">
          <a:xfrm>
            <a:off x="1268413" y="253047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87" name="Oval 165"/>
          <p:cNvSpPr>
            <a:spLocks noChangeArrowheads="1"/>
          </p:cNvSpPr>
          <p:nvPr/>
        </p:nvSpPr>
        <p:spPr bwMode="auto">
          <a:xfrm>
            <a:off x="1196975" y="3586163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88" name="직사각형 87"/>
          <p:cNvSpPr/>
          <p:nvPr/>
        </p:nvSpPr>
        <p:spPr>
          <a:xfrm>
            <a:off x="5110163" y="6359525"/>
            <a:ext cx="576262" cy="2873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9" name="직사각형 88"/>
          <p:cNvSpPr/>
          <p:nvPr/>
        </p:nvSpPr>
        <p:spPr>
          <a:xfrm>
            <a:off x="5757863" y="6359525"/>
            <a:ext cx="360362" cy="2873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0" name="Oval 165"/>
          <p:cNvSpPr>
            <a:spLocks noChangeArrowheads="1"/>
          </p:cNvSpPr>
          <p:nvPr/>
        </p:nvSpPr>
        <p:spPr bwMode="auto">
          <a:xfrm>
            <a:off x="4991100" y="620395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  <p:sp>
        <p:nvSpPr>
          <p:cNvPr id="91" name="Oval 165"/>
          <p:cNvSpPr>
            <a:spLocks noChangeArrowheads="1"/>
          </p:cNvSpPr>
          <p:nvPr/>
        </p:nvSpPr>
        <p:spPr bwMode="auto">
          <a:xfrm>
            <a:off x="3357563" y="5818188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4</a:t>
            </a:r>
          </a:p>
        </p:txBody>
      </p:sp>
      <p:sp>
        <p:nvSpPr>
          <p:cNvPr id="92" name="직사각형 91"/>
          <p:cNvSpPr/>
          <p:nvPr/>
        </p:nvSpPr>
        <p:spPr>
          <a:xfrm>
            <a:off x="3478213" y="5961063"/>
            <a:ext cx="900112" cy="2873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3" name="위로 굽은 화살표 92"/>
          <p:cNvSpPr/>
          <p:nvPr/>
        </p:nvSpPr>
        <p:spPr bwMode="auto">
          <a:xfrm>
            <a:off x="4470400" y="4932363"/>
            <a:ext cx="323850" cy="1050925"/>
          </a:xfrm>
          <a:prstGeom prst="bentUpArrow">
            <a:avLst>
              <a:gd name="adj1" fmla="val 31998"/>
              <a:gd name="adj2" fmla="val 45046"/>
              <a:gd name="adj3" fmla="val 50000"/>
            </a:avLst>
          </a:prstGeom>
          <a:solidFill>
            <a:srgbClr val="DDDDDD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pic>
        <p:nvPicPr>
          <p:cNvPr id="9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6338" y="4283075"/>
            <a:ext cx="1728787" cy="58578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95" name="직사각형 94"/>
          <p:cNvSpPr/>
          <p:nvPr/>
        </p:nvSpPr>
        <p:spPr>
          <a:xfrm>
            <a:off x="5078413" y="4759325"/>
            <a:ext cx="396875" cy="1444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6" name="Oval 165"/>
          <p:cNvSpPr>
            <a:spLocks noChangeArrowheads="1"/>
          </p:cNvSpPr>
          <p:nvPr/>
        </p:nvSpPr>
        <p:spPr bwMode="auto">
          <a:xfrm>
            <a:off x="2565400" y="610552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5</a:t>
            </a:r>
          </a:p>
        </p:txBody>
      </p:sp>
      <p:sp>
        <p:nvSpPr>
          <p:cNvPr id="97" name="직사각형 96"/>
          <p:cNvSpPr/>
          <p:nvPr/>
        </p:nvSpPr>
        <p:spPr>
          <a:xfrm>
            <a:off x="2708275" y="6215063"/>
            <a:ext cx="360363" cy="2889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8" name="Oval 165"/>
          <p:cNvSpPr>
            <a:spLocks noChangeArrowheads="1"/>
          </p:cNvSpPr>
          <p:nvPr/>
        </p:nvSpPr>
        <p:spPr bwMode="auto">
          <a:xfrm>
            <a:off x="620713" y="509746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6</a:t>
            </a:r>
          </a:p>
        </p:txBody>
      </p:sp>
      <p:pic>
        <p:nvPicPr>
          <p:cNvPr id="4098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2288" y="8228013"/>
            <a:ext cx="1968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" name="Picture 3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00213" y="4211638"/>
            <a:ext cx="1703387" cy="720725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40984" name="아래쪽 화살표 101"/>
          <p:cNvSpPr>
            <a:spLocks noChangeArrowheads="1"/>
          </p:cNvSpPr>
          <p:nvPr/>
        </p:nvSpPr>
        <p:spPr bwMode="auto">
          <a:xfrm rot="10800000">
            <a:off x="3033713" y="4989513"/>
            <a:ext cx="179387" cy="1116012"/>
          </a:xfrm>
          <a:prstGeom prst="downArrow">
            <a:avLst>
              <a:gd name="adj1" fmla="val 50000"/>
              <a:gd name="adj2" fmla="val 50173"/>
            </a:avLst>
          </a:prstGeom>
          <a:solidFill>
            <a:srgbClr val="DDDDDD"/>
          </a:solidFill>
          <a:ln w="6350" algn="ctr">
            <a:solidFill>
              <a:schemeClr val="bg2"/>
            </a:solidFill>
            <a:miter lim="800000"/>
            <a:headEnd/>
            <a:tailEnd/>
          </a:ln>
        </p:spPr>
        <p:txBody>
          <a:bodyPr wrap="none" lIns="36000" tIns="36000" rIns="36000" bIns="36000" anchor="ctr"/>
          <a:lstStyle/>
          <a:p>
            <a:pPr algn="ctr" defTabSz="957263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836613" y="5097463"/>
            <a:ext cx="2232025" cy="2508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" name="Oval 165"/>
          <p:cNvSpPr>
            <a:spLocks noChangeArrowheads="1"/>
          </p:cNvSpPr>
          <p:nvPr/>
        </p:nvSpPr>
        <p:spPr bwMode="auto">
          <a:xfrm>
            <a:off x="5876925" y="617855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875" y="1857375"/>
            <a:ext cx="6315075" cy="2159000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pic>
        <p:nvPicPr>
          <p:cNvPr id="7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0350" y="4040188"/>
            <a:ext cx="6337300" cy="2819400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43011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과제구성및신청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과제구성</a:t>
            </a:r>
          </a:p>
        </p:txBody>
      </p:sp>
      <p:sp>
        <p:nvSpPr>
          <p:cNvPr id="43013" name="TextBox 63"/>
          <p:cNvSpPr txBox="1">
            <a:spLocks noChangeArrowheads="1"/>
          </p:cNvSpPr>
          <p:nvPr/>
        </p:nvSpPr>
        <p:spPr bwMode="auto">
          <a:xfrm>
            <a:off x="287338" y="7245350"/>
            <a:ext cx="6310312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접수과제구성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현재 구성 중인 과제에 대한 정보가 조회됩니다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등록된 과제명     을 클릭하여 해당 과제 정보를 수정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          ‘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미리보기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’   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버튼을 클릭하여 입력한 정보를 웹서식으로 미리볼 수 있습니다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 startAt="2"/>
            </a:pP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과제구성 및 기본정보 등록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신규로 과제를 등록 하거나 등록된 과제 정보를 수정 및 삭제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개인정보확인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개인정보확인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KRI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등록된 개인정보를 수정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과제추가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과제추가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버튼을 클릭하여 신규로 과제를 생성하거나 하위과제를 생성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          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상위과제를 선택 후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과제추가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클릭하면 해당과제에 대해서 하위과제를 생성합니다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과제정보를 입력하거나 수정된 정보를 저장합니다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삭제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‘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삭제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’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해당 과제를 삭제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kumimoji="0" lang="ko-KR" altLang="en-US" sz="1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전문위원분야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        </a:t>
            </a:r>
            <a:r>
              <a:rPr kumimoji="0" lang="ko-KR" altLang="en-US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버튼을 클릭하여 전문위원 분야를 검색하여 선택 합니다</a:t>
            </a:r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>
              <a:buFont typeface="굴림" charset="-127"/>
              <a:buAutoNum type="circleNumDbPlain" startAt="3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연구계획신청서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계획서 및 첨부파일을 등록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           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파일추가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‘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파일추가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’   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버튼을 클릭하여 해당과제의 계획서 파일을 등록합니다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r>
              <a:rPr kumimoji="0" lang="en-US" altLang="ko-KR" sz="1000" b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kumimoji="0" lang="en-US" altLang="ko-KR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kumimoji="0" lang="ko-KR" altLang="en-US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첨부파일이 있는 경우 첨부파일의 파일추가 버튼을 클릭하여 파일을 추가합니다</a:t>
            </a:r>
            <a:r>
              <a:rPr kumimoji="0" lang="en-US" altLang="ko-KR" sz="1000" b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43014" name="그룹 21"/>
          <p:cNvGrpSpPr>
            <a:grpSpLocks/>
          </p:cNvGrpSpPr>
          <p:nvPr/>
        </p:nvGrpSpPr>
        <p:grpSpPr bwMode="auto">
          <a:xfrm>
            <a:off x="295275" y="6986588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5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45" name="Oval 165"/>
          <p:cNvSpPr>
            <a:spLocks noChangeArrowheads="1"/>
          </p:cNvSpPr>
          <p:nvPr/>
        </p:nvSpPr>
        <p:spPr bwMode="auto">
          <a:xfrm>
            <a:off x="1162050" y="2687638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912813" y="2947988"/>
            <a:ext cx="1331912" cy="14446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0" name="Oval 165"/>
          <p:cNvSpPr>
            <a:spLocks noChangeArrowheads="1"/>
          </p:cNvSpPr>
          <p:nvPr/>
        </p:nvSpPr>
        <p:spPr bwMode="auto">
          <a:xfrm>
            <a:off x="1844675" y="3163888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32" name="Oval 165"/>
          <p:cNvSpPr>
            <a:spLocks noChangeArrowheads="1"/>
          </p:cNvSpPr>
          <p:nvPr/>
        </p:nvSpPr>
        <p:spPr bwMode="auto">
          <a:xfrm>
            <a:off x="1268413" y="430530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  <p:sp>
        <p:nvSpPr>
          <p:cNvPr id="33" name="Oval 165"/>
          <p:cNvSpPr>
            <a:spLocks noChangeArrowheads="1"/>
          </p:cNvSpPr>
          <p:nvPr/>
        </p:nvSpPr>
        <p:spPr bwMode="auto">
          <a:xfrm>
            <a:off x="2289175" y="29495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5908675" y="2940050"/>
            <a:ext cx="649288" cy="1428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Oval 165"/>
          <p:cNvSpPr>
            <a:spLocks noChangeArrowheads="1"/>
          </p:cNvSpPr>
          <p:nvPr/>
        </p:nvSpPr>
        <p:spPr bwMode="auto">
          <a:xfrm>
            <a:off x="5795963" y="29067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b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3592513" y="3773488"/>
            <a:ext cx="900112" cy="14446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7" name="Oval 165"/>
          <p:cNvSpPr>
            <a:spLocks noChangeArrowheads="1"/>
          </p:cNvSpPr>
          <p:nvPr/>
        </p:nvSpPr>
        <p:spPr bwMode="auto">
          <a:xfrm>
            <a:off x="4508500" y="36830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c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5113338" y="4016375"/>
            <a:ext cx="539750" cy="1444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" name="Oval 165"/>
          <p:cNvSpPr>
            <a:spLocks noChangeArrowheads="1"/>
          </p:cNvSpPr>
          <p:nvPr/>
        </p:nvSpPr>
        <p:spPr bwMode="auto">
          <a:xfrm>
            <a:off x="5013325" y="38735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d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5732463" y="4016375"/>
            <a:ext cx="396875" cy="1444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6200775" y="4016375"/>
            <a:ext cx="323850" cy="1444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4" name="Oval 165"/>
          <p:cNvSpPr>
            <a:spLocks noChangeArrowheads="1"/>
          </p:cNvSpPr>
          <p:nvPr/>
        </p:nvSpPr>
        <p:spPr bwMode="auto">
          <a:xfrm>
            <a:off x="5732463" y="385445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e</a:t>
            </a:r>
          </a:p>
        </p:txBody>
      </p:sp>
      <p:sp>
        <p:nvSpPr>
          <p:cNvPr id="55" name="Oval 165"/>
          <p:cNvSpPr>
            <a:spLocks noChangeArrowheads="1"/>
          </p:cNvSpPr>
          <p:nvPr/>
        </p:nvSpPr>
        <p:spPr bwMode="auto">
          <a:xfrm>
            <a:off x="6164263" y="3854450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f</a:t>
            </a:r>
          </a:p>
        </p:txBody>
      </p:sp>
      <p:sp>
        <p:nvSpPr>
          <p:cNvPr id="56" name="직사각형 55"/>
          <p:cNvSpPr/>
          <p:nvPr/>
        </p:nvSpPr>
        <p:spPr>
          <a:xfrm>
            <a:off x="4979988" y="4486275"/>
            <a:ext cx="431800" cy="1444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7" name="Oval 165"/>
          <p:cNvSpPr>
            <a:spLocks noChangeArrowheads="1"/>
          </p:cNvSpPr>
          <p:nvPr/>
        </p:nvSpPr>
        <p:spPr bwMode="auto">
          <a:xfrm>
            <a:off x="4816475" y="438785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g</a:t>
            </a:r>
          </a:p>
        </p:txBody>
      </p:sp>
      <p:sp>
        <p:nvSpPr>
          <p:cNvPr id="58" name="Oval 165"/>
          <p:cNvSpPr>
            <a:spLocks noChangeArrowheads="1"/>
          </p:cNvSpPr>
          <p:nvPr/>
        </p:nvSpPr>
        <p:spPr bwMode="auto">
          <a:xfrm>
            <a:off x="1676400" y="743902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59" name="Oval 165"/>
          <p:cNvSpPr>
            <a:spLocks noChangeArrowheads="1"/>
          </p:cNvSpPr>
          <p:nvPr/>
        </p:nvSpPr>
        <p:spPr bwMode="auto">
          <a:xfrm>
            <a:off x="1433513" y="759142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b</a:t>
            </a:r>
          </a:p>
        </p:txBody>
      </p:sp>
      <p:sp>
        <p:nvSpPr>
          <p:cNvPr id="60" name="Oval 165"/>
          <p:cNvSpPr>
            <a:spLocks noChangeArrowheads="1"/>
          </p:cNvSpPr>
          <p:nvPr/>
        </p:nvSpPr>
        <p:spPr bwMode="auto">
          <a:xfrm>
            <a:off x="2554288" y="790416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c</a:t>
            </a:r>
          </a:p>
        </p:txBody>
      </p:sp>
      <p:sp>
        <p:nvSpPr>
          <p:cNvPr id="61" name="Oval 165"/>
          <p:cNvSpPr>
            <a:spLocks noChangeArrowheads="1"/>
          </p:cNvSpPr>
          <p:nvPr/>
        </p:nvSpPr>
        <p:spPr bwMode="auto">
          <a:xfrm>
            <a:off x="2051050" y="8056563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d</a:t>
            </a:r>
          </a:p>
        </p:txBody>
      </p:sp>
      <p:sp>
        <p:nvSpPr>
          <p:cNvPr id="62" name="Oval 165"/>
          <p:cNvSpPr>
            <a:spLocks noChangeArrowheads="1"/>
          </p:cNvSpPr>
          <p:nvPr/>
        </p:nvSpPr>
        <p:spPr bwMode="auto">
          <a:xfrm>
            <a:off x="1547813" y="8364538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e</a:t>
            </a:r>
          </a:p>
        </p:txBody>
      </p:sp>
      <p:sp>
        <p:nvSpPr>
          <p:cNvPr id="63" name="Oval 165"/>
          <p:cNvSpPr>
            <a:spLocks noChangeArrowheads="1"/>
          </p:cNvSpPr>
          <p:nvPr/>
        </p:nvSpPr>
        <p:spPr bwMode="auto">
          <a:xfrm>
            <a:off x="1547813" y="852646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f</a:t>
            </a:r>
          </a:p>
        </p:txBody>
      </p:sp>
      <p:sp>
        <p:nvSpPr>
          <p:cNvPr id="64" name="Oval 165"/>
          <p:cNvSpPr>
            <a:spLocks noChangeArrowheads="1"/>
          </p:cNvSpPr>
          <p:nvPr/>
        </p:nvSpPr>
        <p:spPr bwMode="auto">
          <a:xfrm>
            <a:off x="2103438" y="8986838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g</a:t>
            </a:r>
          </a:p>
        </p:txBody>
      </p:sp>
      <p:sp>
        <p:nvSpPr>
          <p:cNvPr id="65" name="구름 64"/>
          <p:cNvSpPr/>
          <p:nvPr/>
        </p:nvSpPr>
        <p:spPr bwMode="auto">
          <a:xfrm flipV="1">
            <a:off x="2505075" y="2995613"/>
            <a:ext cx="288925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67" name="구름 66"/>
          <p:cNvSpPr/>
          <p:nvPr/>
        </p:nvSpPr>
        <p:spPr bwMode="auto">
          <a:xfrm flipV="1">
            <a:off x="3500438" y="2995613"/>
            <a:ext cx="288925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69" name="구름 68"/>
          <p:cNvSpPr/>
          <p:nvPr/>
        </p:nvSpPr>
        <p:spPr bwMode="auto">
          <a:xfrm flipV="1">
            <a:off x="1484313" y="3795713"/>
            <a:ext cx="288925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70" name="구름 69"/>
          <p:cNvSpPr/>
          <p:nvPr/>
        </p:nvSpPr>
        <p:spPr bwMode="auto">
          <a:xfrm flipV="1">
            <a:off x="1484313" y="3657600"/>
            <a:ext cx="288925" cy="71438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71" name="구름 70"/>
          <p:cNvSpPr/>
          <p:nvPr/>
        </p:nvSpPr>
        <p:spPr bwMode="auto">
          <a:xfrm flipV="1">
            <a:off x="1608138" y="6773863"/>
            <a:ext cx="288925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72" name="구름 71"/>
          <p:cNvSpPr/>
          <p:nvPr/>
        </p:nvSpPr>
        <p:spPr bwMode="auto">
          <a:xfrm flipV="1">
            <a:off x="2919413" y="6773863"/>
            <a:ext cx="288925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73" name="구름 72"/>
          <p:cNvSpPr/>
          <p:nvPr/>
        </p:nvSpPr>
        <p:spPr bwMode="auto">
          <a:xfrm flipV="1">
            <a:off x="3822700" y="6773863"/>
            <a:ext cx="288925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74" name="위로 굽은 화살표 73"/>
          <p:cNvSpPr/>
          <p:nvPr/>
        </p:nvSpPr>
        <p:spPr bwMode="auto">
          <a:xfrm>
            <a:off x="4614863" y="2801938"/>
            <a:ext cx="182562" cy="1050925"/>
          </a:xfrm>
          <a:prstGeom prst="bentUpArrow">
            <a:avLst>
              <a:gd name="adj1" fmla="val 16319"/>
              <a:gd name="adj2" fmla="val 21528"/>
              <a:gd name="adj3" fmla="val 25000"/>
            </a:avLst>
          </a:prstGeom>
          <a:solidFill>
            <a:srgbClr val="DDDDDD"/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60800" y="2216150"/>
            <a:ext cx="1728788" cy="58578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80" name="직사각형 79"/>
          <p:cNvSpPr/>
          <p:nvPr/>
        </p:nvSpPr>
        <p:spPr>
          <a:xfrm>
            <a:off x="5222875" y="2692400"/>
            <a:ext cx="396875" cy="1444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1" name="Oval 165"/>
          <p:cNvSpPr>
            <a:spLocks noChangeArrowheads="1"/>
          </p:cNvSpPr>
          <p:nvPr/>
        </p:nvSpPr>
        <p:spPr bwMode="auto">
          <a:xfrm>
            <a:off x="3103563" y="3824288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h</a:t>
            </a:r>
          </a:p>
        </p:txBody>
      </p:sp>
      <p:sp>
        <p:nvSpPr>
          <p:cNvPr id="82" name="직사각형 81"/>
          <p:cNvSpPr/>
          <p:nvPr/>
        </p:nvSpPr>
        <p:spPr>
          <a:xfrm>
            <a:off x="2782888" y="3900488"/>
            <a:ext cx="287337" cy="14446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305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58950" y="8669338"/>
            <a:ext cx="1952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" name="Oval 165"/>
          <p:cNvSpPr>
            <a:spLocks noChangeArrowheads="1"/>
          </p:cNvSpPr>
          <p:nvPr/>
        </p:nvSpPr>
        <p:spPr bwMode="auto">
          <a:xfrm>
            <a:off x="1954213" y="86725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h</a:t>
            </a:r>
          </a:p>
        </p:txBody>
      </p:sp>
      <p:sp>
        <p:nvSpPr>
          <p:cNvPr id="51" name="Text Box 48"/>
          <p:cNvSpPr txBox="1">
            <a:spLocks noChangeArrowheads="1"/>
          </p:cNvSpPr>
          <p:nvPr/>
        </p:nvSpPr>
        <p:spPr bwMode="auto">
          <a:xfrm>
            <a:off x="290513" y="920750"/>
            <a:ext cx="2200275" cy="268288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>
            <a:spAutoFit/>
          </a:bodyPr>
          <a:lstStyle/>
          <a:p>
            <a:pPr marL="304800" indent="-304800">
              <a:defRPr/>
            </a:pPr>
            <a:r>
              <a:rPr lang="en-US" altLang="ko-KR" dirty="0"/>
              <a:t>2.</a:t>
            </a:r>
            <a:r>
              <a:rPr lang="ko-KR" altLang="en-US" dirty="0"/>
              <a:t> 과제추가 및 정보수정</a:t>
            </a:r>
            <a:endParaRPr lang="ko-KR" altLang="en-US" sz="1400" dirty="0"/>
          </a:p>
        </p:txBody>
      </p:sp>
      <p:sp>
        <p:nvSpPr>
          <p:cNvPr id="53" name="Text Box 48"/>
          <p:cNvSpPr txBox="1">
            <a:spLocks noChangeArrowheads="1"/>
          </p:cNvSpPr>
          <p:nvPr/>
        </p:nvSpPr>
        <p:spPr bwMode="auto">
          <a:xfrm>
            <a:off x="323850" y="1233488"/>
            <a:ext cx="6196013" cy="550862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등록한 과제에 대한 정보를 수정 합니다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센터과제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총괄과제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단위과제에 대해서는 하위과제를 추가 할 수 있습니다</a:t>
            </a:r>
            <a:r>
              <a:rPr lang="en-US" altLang="ko-KR" sz="1200" b="0" dirty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신청완료 확인 사항 및 완료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계획서 등록 시</a:t>
            </a:r>
            <a:r>
              <a:rPr lang="en-US" altLang="ko-KR" sz="1200" b="0" dirty="0"/>
              <a:t>, </a:t>
            </a:r>
            <a:r>
              <a:rPr lang="ko-KR" altLang="en-US" sz="1200" b="0" dirty="0"/>
              <a:t>유효성 검토 오류 등의 정보를 확인 합니다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정상적으로 과제 정보가 등록되면 접수번호가 부여 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과제구성</a:t>
            </a:r>
          </a:p>
        </p:txBody>
      </p:sp>
      <p:sp>
        <p:nvSpPr>
          <p:cNvPr id="40" name="TextBox 63"/>
          <p:cNvSpPr txBox="1">
            <a:spLocks noChangeArrowheads="1"/>
          </p:cNvSpPr>
          <p:nvPr/>
        </p:nvSpPr>
        <p:spPr bwMode="auto">
          <a:xfrm>
            <a:off x="287338" y="4132263"/>
            <a:ext cx="6310312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유효성검토오류내용 확인 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계획서 저장 시 유효성 검토 오류 내역을 조회 합니다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 startAt="2"/>
              <a:defRPr/>
            </a:pPr>
            <a:r>
              <a:rPr kumimoji="0" lang="ko-KR" altLang="en-US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신청완료 </a:t>
            </a:r>
            <a:r>
              <a:rPr kumimoji="0" lang="en-US" altLang="ko-KR" sz="1000" b="0" kern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정상적으로 정보가 등록 되었을 경우 접수번호가 생성되고 확인 가능합니다</a:t>
            </a:r>
            <a:endParaRPr kumimoji="0" lang="en-US" altLang="ko-KR" sz="1000" b="0" kern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0" kern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5061" name="그룹 21"/>
          <p:cNvGrpSpPr>
            <a:grpSpLocks/>
          </p:cNvGrpSpPr>
          <p:nvPr/>
        </p:nvGrpSpPr>
        <p:grpSpPr bwMode="auto">
          <a:xfrm>
            <a:off x="295275" y="3873500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6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857375"/>
            <a:ext cx="2592388" cy="1584325"/>
          </a:xfrm>
          <a:prstGeom prst="rect">
            <a:avLst/>
          </a:prstGeom>
          <a:noFill/>
          <a:ln w="12700" algn="ctr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3463" y="1870075"/>
            <a:ext cx="3024187" cy="1570038"/>
          </a:xfrm>
          <a:prstGeom prst="rect">
            <a:avLst/>
          </a:prstGeom>
          <a:noFill/>
          <a:ln w="12700" algn="ctr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76" name="Oval 165"/>
          <p:cNvSpPr>
            <a:spLocks noChangeArrowheads="1"/>
          </p:cNvSpPr>
          <p:nvPr/>
        </p:nvSpPr>
        <p:spPr bwMode="auto">
          <a:xfrm>
            <a:off x="333375" y="351472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85" name="Oval 165"/>
          <p:cNvSpPr>
            <a:spLocks noChangeArrowheads="1"/>
          </p:cNvSpPr>
          <p:nvPr/>
        </p:nvSpPr>
        <p:spPr bwMode="auto">
          <a:xfrm>
            <a:off x="3573463" y="351472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13" name="구름 12"/>
          <p:cNvSpPr/>
          <p:nvPr/>
        </p:nvSpPr>
        <p:spPr bwMode="auto">
          <a:xfrm flipV="1">
            <a:off x="4860925" y="2611438"/>
            <a:ext cx="287338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14" name="구름 13"/>
          <p:cNvSpPr/>
          <p:nvPr/>
        </p:nvSpPr>
        <p:spPr bwMode="auto">
          <a:xfrm flipV="1">
            <a:off x="4508500" y="2216150"/>
            <a:ext cx="288925" cy="73025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575" y="1857375"/>
            <a:ext cx="6315075" cy="4702175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47106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기관검토요청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주관기관 승인이 필요한 사업에 신청한 과제에 대해서는 주관기관 승인이 필요합니다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주관기관 승인 사업의 경우 </a:t>
            </a:r>
            <a:r>
              <a:rPr lang="en-US" altLang="ko-KR" sz="1200" b="0" dirty="0"/>
              <a:t>‘</a:t>
            </a:r>
            <a:r>
              <a:rPr lang="ko-KR" altLang="en-US" sz="1200" b="0" dirty="0"/>
              <a:t>기관검토요청</a:t>
            </a:r>
            <a:r>
              <a:rPr lang="en-US" altLang="ko-KR" sz="1200" b="0" dirty="0"/>
              <a:t>’ </a:t>
            </a:r>
            <a:r>
              <a:rPr lang="ko-KR" altLang="en-US" sz="1200" b="0" dirty="0"/>
              <a:t>을 하시어 반드시 주관기관 승인을 하셔야 합니다</a:t>
            </a:r>
            <a:r>
              <a:rPr lang="en-US" altLang="ko-KR" sz="1200" b="0" dirty="0"/>
              <a:t>.</a:t>
            </a:r>
          </a:p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주관기관 검토요청을 하지 않은 과제에 대해서는 정상적으로 접수 완료 되지 않습니다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기관검토요청</a:t>
            </a:r>
          </a:p>
        </p:txBody>
      </p:sp>
      <p:sp>
        <p:nvSpPr>
          <p:cNvPr id="47109" name="TextBox 63"/>
          <p:cNvSpPr txBox="1">
            <a:spLocks noChangeArrowheads="1"/>
          </p:cNvSpPr>
          <p:nvPr/>
        </p:nvSpPr>
        <p:spPr bwMode="auto">
          <a:xfrm>
            <a:off x="287338" y="6973888"/>
            <a:ext cx="6310312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기관검토요청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주관기관에 승인요청을 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주관기관의 승인이 필요한 사업에 대해서는 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기관검토요청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’    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버튼이 생성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과제정보를 정상적으로 저장 후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접수가 완료되면 반드시 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기관검토요청</a:t>
            </a:r>
            <a:r>
              <a:rPr kumimoji="0" lang="en-US" altLang="ko-KR" sz="1000">
                <a:latin typeface="맑은 고딕" pitchFamily="50" charset="-127"/>
                <a:ea typeface="맑은 고딕" pitchFamily="50" charset="-127"/>
              </a:rPr>
              <a:t>’     </a:t>
            </a:r>
            <a:r>
              <a:rPr kumimoji="0" lang="ko-KR" altLang="en-US" sz="1000">
                <a:latin typeface="맑은 고딕" pitchFamily="50" charset="-127"/>
                <a:ea typeface="맑은 고딕" pitchFamily="50" charset="-127"/>
              </a:rPr>
              <a:t>버튼을 클릭하시어 승인요청을 하셔야 정상적으로 접수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가 이루어 집니다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00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기관검토 요청 후에는 정보 수정이 불가능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하오니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반드시 정상적인 정보를 등록 후 검토요청을 하여 주시기 바랍니다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342900" indent="-342900" latinLnBrk="0">
              <a:buFont typeface="굴림" charset="-127"/>
              <a:buAutoNum type="circleNumDbPlain"/>
            </a:pPr>
            <a:r>
              <a:rPr kumimoji="0" lang="ko-KR" altLang="en-US" sz="1000" b="0">
                <a:latin typeface="맑은 고딕" pitchFamily="50" charset="-127"/>
                <a:ea typeface="맑은 고딕" pitchFamily="50" charset="-127"/>
              </a:rPr>
              <a:t>기관검토요청을 완료한 과제에 대해서 접수완료가 됩니다</a:t>
            </a:r>
            <a:r>
              <a:rPr kumimoji="0" lang="en-US" altLang="ko-KR" sz="1000" b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latinLnBrk="0"/>
            <a:endParaRPr kumimoji="0" lang="en-US" altLang="ko-KR" sz="1000" b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7110" name="그룹 21"/>
          <p:cNvGrpSpPr>
            <a:grpSpLocks/>
          </p:cNvGrpSpPr>
          <p:nvPr/>
        </p:nvGrpSpPr>
        <p:grpSpPr bwMode="auto">
          <a:xfrm>
            <a:off x="295275" y="6715125"/>
            <a:ext cx="6310313" cy="254000"/>
            <a:chOff x="294756" y="6393160"/>
            <a:chExt cx="6310270" cy="254124"/>
          </a:xfrm>
        </p:grpSpPr>
        <p:sp>
          <p:nvSpPr>
            <p:cNvPr id="18" name="한쪽 모서리는 잘리고 다른 쪽 모서리는 둥근 사각형 17"/>
            <p:cNvSpPr/>
            <p:nvPr/>
          </p:nvSpPr>
          <p:spPr bwMode="auto">
            <a:xfrm>
              <a:off x="294756" y="6393160"/>
              <a:ext cx="1439853" cy="252536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1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7" name="Oval 165"/>
          <p:cNvSpPr>
            <a:spLocks noChangeArrowheads="1"/>
          </p:cNvSpPr>
          <p:nvPr/>
        </p:nvSpPr>
        <p:spPr bwMode="auto">
          <a:xfrm>
            <a:off x="1196975" y="40640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60350" y="4024313"/>
            <a:ext cx="863600" cy="2159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Oval 165"/>
          <p:cNvSpPr>
            <a:spLocks noChangeArrowheads="1"/>
          </p:cNvSpPr>
          <p:nvPr/>
        </p:nvSpPr>
        <p:spPr bwMode="auto">
          <a:xfrm>
            <a:off x="958850" y="4064000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22" name="Oval 165"/>
          <p:cNvSpPr>
            <a:spLocks noChangeArrowheads="1"/>
          </p:cNvSpPr>
          <p:nvPr/>
        </p:nvSpPr>
        <p:spPr bwMode="auto">
          <a:xfrm>
            <a:off x="1557338" y="71866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23" name="Oval 165"/>
          <p:cNvSpPr>
            <a:spLocks noChangeArrowheads="1"/>
          </p:cNvSpPr>
          <p:nvPr/>
        </p:nvSpPr>
        <p:spPr bwMode="auto">
          <a:xfrm>
            <a:off x="1557338" y="7339013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a</a:t>
            </a:r>
          </a:p>
        </p:txBody>
      </p:sp>
      <p:sp>
        <p:nvSpPr>
          <p:cNvPr id="24" name="구름 23"/>
          <p:cNvSpPr/>
          <p:nvPr/>
        </p:nvSpPr>
        <p:spPr bwMode="auto">
          <a:xfrm flipV="1">
            <a:off x="2649538" y="3898900"/>
            <a:ext cx="287337" cy="71438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25" name="구름 24"/>
          <p:cNvSpPr/>
          <p:nvPr/>
        </p:nvSpPr>
        <p:spPr bwMode="auto">
          <a:xfrm flipV="1">
            <a:off x="3525838" y="3886200"/>
            <a:ext cx="288925" cy="71438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26" name="구름 25"/>
          <p:cNvSpPr/>
          <p:nvPr/>
        </p:nvSpPr>
        <p:spPr bwMode="auto">
          <a:xfrm flipV="1">
            <a:off x="1417638" y="5084763"/>
            <a:ext cx="287337" cy="71437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27" name="구름 26"/>
          <p:cNvSpPr/>
          <p:nvPr/>
        </p:nvSpPr>
        <p:spPr bwMode="auto">
          <a:xfrm flipV="1">
            <a:off x="1443038" y="5334000"/>
            <a:ext cx="287337" cy="73025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제목 30"/>
          <p:cNvSpPr>
            <a:spLocks noGrp="1"/>
          </p:cNvSpPr>
          <p:nvPr>
            <p:ph type="title" idx="4294967295"/>
          </p:nvPr>
        </p:nvSpPr>
        <p:spPr bwMode="auto">
          <a:xfrm>
            <a:off x="188913" y="3175"/>
            <a:ext cx="4360862" cy="51911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l"/>
            <a:r>
              <a:rPr lang="en-US" altLang="ko-KR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180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접수현황조회</a:t>
            </a: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4292600" y="134938"/>
            <a:ext cx="2428875" cy="400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ko-KR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000" b="0" dirty="0">
                <a:solidFill>
                  <a:schemeClr val="bg1">
                    <a:lumMod val="9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접수현황 조회</a:t>
            </a:r>
          </a:p>
        </p:txBody>
      </p:sp>
      <p:sp>
        <p:nvSpPr>
          <p:cNvPr id="15" name="Text Box 48"/>
          <p:cNvSpPr txBox="1">
            <a:spLocks noChangeArrowheads="1"/>
          </p:cNvSpPr>
          <p:nvPr/>
        </p:nvSpPr>
        <p:spPr bwMode="auto">
          <a:xfrm>
            <a:off x="323850" y="920750"/>
            <a:ext cx="6196013" cy="550863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/>
          <a:lstStyle/>
          <a:p>
            <a:pPr marL="180975" indent="-180975">
              <a:buFont typeface="Wingdings" pitchFamily="2" charset="2"/>
              <a:buChar char="§"/>
              <a:defRPr/>
            </a:pPr>
            <a:r>
              <a:rPr lang="ko-KR" altLang="en-US" sz="1200" b="0" dirty="0"/>
              <a:t>신청과제 현황을 조회 합니다</a:t>
            </a:r>
            <a:r>
              <a:rPr lang="en-US" altLang="ko-KR" sz="1200" b="0" dirty="0"/>
              <a:t>.</a:t>
            </a:r>
          </a:p>
        </p:txBody>
      </p:sp>
      <p:sp>
        <p:nvSpPr>
          <p:cNvPr id="17" name="TextBox 63"/>
          <p:cNvSpPr txBox="1">
            <a:spLocks noChangeArrowheads="1"/>
          </p:cNvSpPr>
          <p:nvPr/>
        </p:nvSpPr>
        <p:spPr bwMode="auto">
          <a:xfrm>
            <a:off x="287338" y="5715000"/>
            <a:ext cx="631031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신청중인 과제에 대해서 신청서 수정 및 완료된 신청서를 조회 합니다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등록된 연구계획서를 조회 합니다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fontAlgn="auto" latinLnBrk="0">
              <a:spcBef>
                <a:spcPts val="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kumimoji="0" lang="ko-KR" altLang="en-US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등록된 첨부파일을 조회 합니다</a:t>
            </a:r>
            <a:r>
              <a:rPr kumimoji="0" lang="en-US" altLang="ko-KR" sz="1000" b="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pSp>
        <p:nvGrpSpPr>
          <p:cNvPr id="49157" name="그룹 21"/>
          <p:cNvGrpSpPr>
            <a:grpSpLocks/>
          </p:cNvGrpSpPr>
          <p:nvPr/>
        </p:nvGrpSpPr>
        <p:grpSpPr bwMode="auto">
          <a:xfrm>
            <a:off x="295275" y="5457825"/>
            <a:ext cx="6310313" cy="254000"/>
            <a:chOff x="294756" y="6393160"/>
            <a:chExt cx="6310270" cy="254124"/>
          </a:xfrm>
        </p:grpSpPr>
        <p:sp>
          <p:nvSpPr>
            <p:cNvPr id="23" name="한쪽 모서리는 잘리고 다른 쪽 모서리는 둥근 사각형 22"/>
            <p:cNvSpPr/>
            <p:nvPr/>
          </p:nvSpPr>
          <p:spPr bwMode="auto">
            <a:xfrm>
              <a:off x="294756" y="6393160"/>
              <a:ext cx="1439853" cy="252536"/>
            </a:xfrm>
            <a:prstGeom prst="snipRoundRect">
              <a:avLst>
                <a:gd name="adj1" fmla="val 0"/>
                <a:gd name="adj2" fmla="val 50000"/>
              </a:avLst>
            </a:prstGeom>
            <a:solidFill>
              <a:srgbClr val="DDDDDD"/>
            </a:solidFill>
            <a:ln w="6350" algn="ctr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80000" tIns="36000" rIns="36000" bIns="36000" anchor="ctr"/>
            <a:lstStyle/>
            <a:p>
              <a:pPr defTabSz="957263">
                <a:buFont typeface="Wingdings" pitchFamily="2" charset="2"/>
                <a:buChar char="v"/>
                <a:defRPr/>
              </a:pPr>
              <a:r>
                <a:rPr lang="ko-KR" altLang="en-US" sz="1200" b="0" dirty="0"/>
                <a:t> 안 내 글</a:t>
              </a:r>
            </a:p>
          </p:txBody>
        </p:sp>
        <p:sp>
          <p:nvSpPr>
            <p:cNvPr id="24" name="Line 4"/>
            <p:cNvSpPr>
              <a:spLocks noChangeShapeType="1"/>
            </p:cNvSpPr>
            <p:nvPr/>
          </p:nvSpPr>
          <p:spPr bwMode="gray">
            <a:xfrm>
              <a:off x="304281" y="6647284"/>
              <a:ext cx="6300745" cy="0"/>
            </a:xfrm>
            <a:prstGeom prst="line">
              <a:avLst/>
            </a:prstGeom>
            <a:noFill/>
            <a:ln w="12700" cmpd="sng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1497013"/>
            <a:ext cx="6286500" cy="3671887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</p:pic>
      <p:sp>
        <p:nvSpPr>
          <p:cNvPr id="16" name="Oval 165"/>
          <p:cNvSpPr>
            <a:spLocks noChangeArrowheads="1"/>
          </p:cNvSpPr>
          <p:nvPr/>
        </p:nvSpPr>
        <p:spPr bwMode="auto">
          <a:xfrm>
            <a:off x="4953000" y="29495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1</a:t>
            </a:r>
          </a:p>
        </p:txBody>
      </p:sp>
      <p:sp>
        <p:nvSpPr>
          <p:cNvPr id="18" name="Oval 165"/>
          <p:cNvSpPr>
            <a:spLocks noChangeArrowheads="1"/>
          </p:cNvSpPr>
          <p:nvPr/>
        </p:nvSpPr>
        <p:spPr bwMode="auto">
          <a:xfrm>
            <a:off x="5457825" y="2949575"/>
            <a:ext cx="144463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2</a:t>
            </a:r>
          </a:p>
        </p:txBody>
      </p:sp>
      <p:sp>
        <p:nvSpPr>
          <p:cNvPr id="19" name="Oval 165"/>
          <p:cNvSpPr>
            <a:spLocks noChangeArrowheads="1"/>
          </p:cNvSpPr>
          <p:nvPr/>
        </p:nvSpPr>
        <p:spPr bwMode="auto">
          <a:xfrm>
            <a:off x="5948363" y="2962275"/>
            <a:ext cx="144462" cy="14287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kern="0" dirty="0">
                <a:solidFill>
                  <a:srgbClr val="FFFFFF"/>
                </a:solidFill>
                <a:latin typeface="돋움" pitchFamily="50" charset="-127"/>
                <a:ea typeface="돋움" pitchFamily="50" charset="-127"/>
              </a:rPr>
              <a:t>3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4987925" y="3228975"/>
            <a:ext cx="539750" cy="3238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573713" y="3236913"/>
            <a:ext cx="325437" cy="3238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6034088" y="3224213"/>
            <a:ext cx="323850" cy="3238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" name="구름 25"/>
          <p:cNvSpPr/>
          <p:nvPr/>
        </p:nvSpPr>
        <p:spPr bwMode="auto">
          <a:xfrm flipV="1">
            <a:off x="704850" y="1870075"/>
            <a:ext cx="144463" cy="7620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  <p:sp>
        <p:nvSpPr>
          <p:cNvPr id="30" name="구름 29"/>
          <p:cNvSpPr/>
          <p:nvPr/>
        </p:nvSpPr>
        <p:spPr bwMode="auto">
          <a:xfrm flipV="1">
            <a:off x="5013325" y="1870075"/>
            <a:ext cx="144463" cy="76200"/>
          </a:xfrm>
          <a:prstGeom prst="cloud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 defTabSz="957263">
              <a:defRPr/>
            </a:pP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DDDDDD"/>
        </a:solidFill>
        <a:ln w="6350" algn="ctr">
          <a:solidFill>
            <a:schemeClr val="bg2"/>
          </a:solidFill>
          <a:miter lim="800000"/>
          <a:headEnd/>
          <a:tailEnd/>
        </a:ln>
        <a:effectLst/>
      </a:spPr>
      <a:bodyPr wrap="none" lIns="36000" tIns="36000" rIns="36000" bIns="36000" anchor="ctr"/>
      <a:lstStyle>
        <a:defPPr marL="0" marR="0" indent="0" defTabSz="957263" eaLnBrk="1" hangingPunct="1">
          <a:lnSpc>
            <a:spcPct val="100000"/>
          </a:lnSpc>
          <a:buClrTx/>
          <a:buSzTx/>
          <a:buFontTx/>
          <a:buNone/>
          <a:tabLst/>
          <a:defRPr/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ysDot"/>
          <a:round/>
          <a:headEnd type="none" w="med" len="med"/>
          <a:tailEnd type="none" w="med" len="med"/>
        </a:ln>
        <a:effectLst/>
      </a:spPr>
      <a:bodyPr vert="horz" wrap="square" lIns="54000" tIns="10800" rIns="54000" bIns="1080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나눔고딕 ExtraBold" pitchFamily="50" charset="-127"/>
            <a:ea typeface="나눔고딕 ExtraBold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Weißer Hintergrund">
  <a:themeElements>
    <a:clrScheme name="1_Weißer Hintergrund 1">
      <a:dk1>
        <a:srgbClr val="000000"/>
      </a:dk1>
      <a:lt1>
        <a:srgbClr val="EAEAEA"/>
      </a:lt1>
      <a:dk2>
        <a:srgbClr val="FEA501"/>
      </a:dk2>
      <a:lt2>
        <a:srgbClr val="C40505"/>
      </a:lt2>
      <a:accent1>
        <a:srgbClr val="0061B2"/>
      </a:accent1>
      <a:accent2>
        <a:srgbClr val="2A79D0"/>
      </a:accent2>
      <a:accent3>
        <a:srgbClr val="F3F3F3"/>
      </a:accent3>
      <a:accent4>
        <a:srgbClr val="000000"/>
      </a:accent4>
      <a:accent5>
        <a:srgbClr val="AAB7D5"/>
      </a:accent5>
      <a:accent6>
        <a:srgbClr val="256DBC"/>
      </a:accent6>
      <a:hlink>
        <a:srgbClr val="69A2E1"/>
      </a:hlink>
      <a:folHlink>
        <a:srgbClr val="9DC2EB"/>
      </a:folHlink>
    </a:clrScheme>
    <a:fontScheme name="1_Weißer Hintergru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DDDDD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DDDDD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Weißer Hintergrund 1">
        <a:dk1>
          <a:srgbClr val="000000"/>
        </a:dk1>
        <a:lt1>
          <a:srgbClr val="EAEAEA"/>
        </a:lt1>
        <a:dk2>
          <a:srgbClr val="FEA501"/>
        </a:dk2>
        <a:lt2>
          <a:srgbClr val="C40505"/>
        </a:lt2>
        <a:accent1>
          <a:srgbClr val="0061B2"/>
        </a:accent1>
        <a:accent2>
          <a:srgbClr val="2A79D0"/>
        </a:accent2>
        <a:accent3>
          <a:srgbClr val="F3F3F3"/>
        </a:accent3>
        <a:accent4>
          <a:srgbClr val="000000"/>
        </a:accent4>
        <a:accent5>
          <a:srgbClr val="AAB7D5"/>
        </a:accent5>
        <a:accent6>
          <a:srgbClr val="256DBC"/>
        </a:accent6>
        <a:hlink>
          <a:srgbClr val="69A2E1"/>
        </a:hlink>
        <a:folHlink>
          <a:srgbClr val="9DC2E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31347</TotalTime>
  <Words>859</Words>
  <Application>Microsoft Office PowerPoint</Application>
  <PresentationFormat>A4 Paper (210x297 mm)</PresentationFormat>
  <Paragraphs>192</Paragraphs>
  <Slides>12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디자인 서식 파일</vt:lpstr>
      </vt:variant>
      <vt:variant>
        <vt:i4>13</vt:i4>
      </vt:variant>
      <vt:variant>
        <vt:lpstr>슬라이드 제목</vt:lpstr>
      </vt:variant>
      <vt:variant>
        <vt:i4>12</vt:i4>
      </vt:variant>
    </vt:vector>
  </HeadingPairs>
  <TitlesOfParts>
    <vt:vector size="34" baseType="lpstr">
      <vt:lpstr>나눔고딕 ExtraBold</vt:lpstr>
      <vt:lpstr>Arial</vt:lpstr>
      <vt:lpstr>굴림</vt:lpstr>
      <vt:lpstr>Wingdings</vt:lpstr>
      <vt:lpstr>HY헤드라인M</vt:lpstr>
      <vt:lpstr>HY견고딕</vt:lpstr>
      <vt:lpstr>Times New Roman</vt:lpstr>
      <vt:lpstr>돋움</vt:lpstr>
      <vt:lpstr>맑은 고딕</vt:lpstr>
      <vt:lpstr>기본 디자인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1_Weißer Hintergrund</vt:lpstr>
      <vt:lpstr>슬라이드 1</vt:lpstr>
      <vt:lpstr>슬라이드 2</vt:lpstr>
      <vt:lpstr>1. 접속</vt:lpstr>
      <vt:lpstr>2. 로그인</vt:lpstr>
      <vt:lpstr>3. 코드조회</vt:lpstr>
      <vt:lpstr>1. MyNRF</vt:lpstr>
      <vt:lpstr>1. 신청서접수</vt:lpstr>
      <vt:lpstr>1. 과제구성및신청</vt:lpstr>
      <vt:lpstr>1. 과제구성및신청</vt:lpstr>
      <vt:lpstr>2. 신청완료 확인 사항 및 완료</vt:lpstr>
      <vt:lpstr>1. 기관검토요청</vt:lpstr>
      <vt:lpstr>1. 접수현황조회</vt:lpstr>
    </vt:vector>
  </TitlesOfParts>
  <Company>LG CNS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shsong</dc:creator>
  <cp:lastModifiedBy>LEE JONG WON</cp:lastModifiedBy>
  <cp:revision>1475</cp:revision>
  <dcterms:created xsi:type="dcterms:W3CDTF">2005-12-14T13:18:41Z</dcterms:created>
  <dcterms:modified xsi:type="dcterms:W3CDTF">2012-01-25T07:09:33Z</dcterms:modified>
</cp:coreProperties>
</file>